
<file path=[Content_Types].xml><?xml version="1.0" encoding="utf-8"?>
<Types xmlns="http://schemas.openxmlformats.org/package/2006/content-types">
  <Default Extension="jpeg" ContentType="image/jpeg"/>
  <Default Extension="gif" ContentType="image/gif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85" r:id="rId3"/>
    <p:sldId id="280" r:id="rId5"/>
    <p:sldId id="281" r:id="rId6"/>
    <p:sldId id="258" r:id="rId7"/>
    <p:sldId id="259" r:id="rId8"/>
    <p:sldId id="306" r:id="rId9"/>
    <p:sldId id="307" r:id="rId10"/>
    <p:sldId id="282" r:id="rId11"/>
    <p:sldId id="308" r:id="rId12"/>
    <p:sldId id="309" r:id="rId13"/>
    <p:sldId id="264" r:id="rId14"/>
    <p:sldId id="310" r:id="rId15"/>
    <p:sldId id="320" r:id="rId16"/>
    <p:sldId id="316" r:id="rId17"/>
    <p:sldId id="321" r:id="rId18"/>
    <p:sldId id="284" r:id="rId19"/>
    <p:sldId id="319" r:id="rId20"/>
    <p:sldId id="269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00"/>
    <a:srgbClr val="00CC99"/>
    <a:srgbClr val="BBBBBB"/>
    <a:srgbClr val="2980B9"/>
    <a:srgbClr val="0070C0"/>
    <a:srgbClr val="4A9D2C"/>
    <a:srgbClr val="161D30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89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672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8" d="100"/>
        <a:sy n="188" d="100"/>
      </p:scale>
      <p:origin x="0" y="0"/>
    </p:cViewPr>
  </p:sorterViewPr>
  <p:gridSpacing cx="60120" cy="6012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3FFEF-EF52-428B-8353-DB8DFE2EDD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38D591-460B-4CB7-BC7B-847DBE8BDFA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A38D591-460B-4CB7-BC7B-847DBE8BDFA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38D591-460B-4CB7-BC7B-847DBE8BDF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664D7-DA3C-4151-A821-956FF93301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38D591-460B-4CB7-BC7B-847DBE8BDF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38D591-460B-4CB7-BC7B-847DBE8BDF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664D7-DA3C-4151-A821-956FF93301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38D591-460B-4CB7-BC7B-847DBE8BDF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664D7-DA3C-4151-A821-956FF93301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38D591-460B-4CB7-BC7B-847DBE8BDF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689A-8295-433B-A159-E40F141FBB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F88EB-ECBF-4358-9A89-837974A1A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689A-8295-433B-A159-E40F141FBB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F88EB-ECBF-4358-9A89-837974A1A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689A-8295-433B-A159-E40F141FBB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F88EB-ECBF-4358-9A89-837974A1A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689A-8295-433B-A159-E40F141FBB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F88EB-ECBF-4358-9A89-837974A1A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689A-8295-433B-A159-E40F141FBB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F88EB-ECBF-4358-9A89-837974A1A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689A-8295-433B-A159-E40F141FBB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F88EB-ECBF-4358-9A89-837974A1A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689A-8295-433B-A159-E40F141FBB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F88EB-ECBF-4358-9A89-837974A1A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689A-8295-433B-A159-E40F141FBB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F88EB-ECBF-4358-9A89-837974A1A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689A-8295-433B-A159-E40F141FBB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F88EB-ECBF-4358-9A89-837974A1A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689A-8295-433B-A159-E40F141FBB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F88EB-ECBF-4358-9A89-837974A1A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689A-8295-433B-A159-E40F141FBB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F88EB-ECBF-4358-9A89-837974A1A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8689A-8295-433B-A159-E40F141FBB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F88EB-ECBF-4358-9A89-837974A1A90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1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-70816"/>
            <a:ext cx="12192000" cy="6858000"/>
          </a:xfrm>
          <a:prstGeom prst="rect">
            <a:avLst/>
          </a:prstGeom>
          <a:solidFill>
            <a:srgbClr val="0070C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8" name="BGM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68200" y="-16787"/>
            <a:ext cx="609600" cy="609600"/>
          </a:xfrm>
          <a:prstGeom prst="rect">
            <a:avLst/>
          </a:prstGeom>
        </p:spPr>
      </p:pic>
      <p:pic>
        <p:nvPicPr>
          <p:cNvPr id="13" name="图片 12" descr="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434" y="2670144"/>
            <a:ext cx="12168336" cy="1375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左下始"/>
          <p:cNvSpPr/>
          <p:nvPr/>
        </p:nvSpPr>
        <p:spPr>
          <a:xfrm>
            <a:off x="1656989" y="6109734"/>
            <a:ext cx="762361" cy="76236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15" name="左下始2"/>
          <p:cNvSpPr/>
          <p:nvPr/>
        </p:nvSpPr>
        <p:spPr>
          <a:xfrm>
            <a:off x="1670957" y="6170057"/>
            <a:ext cx="648064" cy="64806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624279" y="6284888"/>
            <a:ext cx="512606" cy="51260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648171" y="6353712"/>
            <a:ext cx="380540" cy="39959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639311" y="6439305"/>
            <a:ext cx="273082" cy="2867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504155" y="6513695"/>
            <a:ext cx="209656" cy="22015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415480" y="6543558"/>
            <a:ext cx="186140" cy="19546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2280877" y="6750988"/>
            <a:ext cx="206677" cy="20944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455928" y="6676532"/>
            <a:ext cx="121168" cy="13233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1854131" y="6843455"/>
            <a:ext cx="174981" cy="18315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570579" y="6313788"/>
            <a:ext cx="99917" cy="10458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2188441" y="6811980"/>
            <a:ext cx="169641" cy="17756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1559226" y="6430501"/>
            <a:ext cx="105504" cy="11043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2101185" y="6846139"/>
            <a:ext cx="172076" cy="18011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589905" y="6736863"/>
            <a:ext cx="120720" cy="1263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39" name="右下始"/>
          <p:cNvSpPr/>
          <p:nvPr/>
        </p:nvSpPr>
        <p:spPr>
          <a:xfrm>
            <a:off x="-749807" y="5724622"/>
            <a:ext cx="711296" cy="711296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40" name="右下"/>
          <p:cNvSpPr/>
          <p:nvPr/>
        </p:nvSpPr>
        <p:spPr>
          <a:xfrm>
            <a:off x="-832864" y="5805289"/>
            <a:ext cx="652963" cy="652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41" name="右下"/>
          <p:cNvSpPr/>
          <p:nvPr/>
        </p:nvSpPr>
        <p:spPr>
          <a:xfrm>
            <a:off x="-929887" y="5894306"/>
            <a:ext cx="577664" cy="577664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42" name="右下"/>
          <p:cNvSpPr/>
          <p:nvPr/>
        </p:nvSpPr>
        <p:spPr>
          <a:xfrm>
            <a:off x="-990298" y="5956031"/>
            <a:ext cx="487816" cy="487816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43" name="右下"/>
          <p:cNvSpPr/>
          <p:nvPr/>
        </p:nvSpPr>
        <p:spPr>
          <a:xfrm>
            <a:off x="-990298" y="6006026"/>
            <a:ext cx="396387" cy="396387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/>
          </a:p>
        </p:txBody>
      </p:sp>
      <p:sp>
        <p:nvSpPr>
          <p:cNvPr id="44" name="右下"/>
          <p:cNvSpPr/>
          <p:nvPr/>
        </p:nvSpPr>
        <p:spPr>
          <a:xfrm>
            <a:off x="-1037382" y="6082704"/>
            <a:ext cx="319708" cy="319708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/>
          </a:p>
        </p:txBody>
      </p:sp>
      <p:sp>
        <p:nvSpPr>
          <p:cNvPr id="45" name="右下"/>
          <p:cNvSpPr/>
          <p:nvPr/>
        </p:nvSpPr>
        <p:spPr>
          <a:xfrm>
            <a:off x="-1061195" y="6149514"/>
            <a:ext cx="236381" cy="236381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/>
          </a:p>
        </p:txBody>
      </p:sp>
      <p:sp>
        <p:nvSpPr>
          <p:cNvPr id="46" name="右下"/>
          <p:cNvSpPr/>
          <p:nvPr/>
        </p:nvSpPr>
        <p:spPr>
          <a:xfrm>
            <a:off x="-1101397" y="6203778"/>
            <a:ext cx="158392" cy="158392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/>
          </a:p>
        </p:txBody>
      </p:sp>
      <p:sp>
        <p:nvSpPr>
          <p:cNvPr id="47" name="右下"/>
          <p:cNvSpPr/>
          <p:nvPr/>
        </p:nvSpPr>
        <p:spPr>
          <a:xfrm>
            <a:off x="-1087464" y="6347794"/>
            <a:ext cx="150639" cy="150639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48" name="右下"/>
          <p:cNvSpPr/>
          <p:nvPr/>
        </p:nvSpPr>
        <p:spPr>
          <a:xfrm>
            <a:off x="-1255947" y="6023994"/>
            <a:ext cx="179785" cy="179785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49" name="右下"/>
          <p:cNvSpPr/>
          <p:nvPr/>
        </p:nvSpPr>
        <p:spPr>
          <a:xfrm>
            <a:off x="-1436574" y="6316554"/>
            <a:ext cx="119967" cy="119967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50" name="右下"/>
          <p:cNvSpPr/>
          <p:nvPr/>
        </p:nvSpPr>
        <p:spPr>
          <a:xfrm>
            <a:off x="-1269352" y="6275786"/>
            <a:ext cx="152720" cy="152720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51" name="左上"/>
          <p:cNvSpPr/>
          <p:nvPr/>
        </p:nvSpPr>
        <p:spPr>
          <a:xfrm>
            <a:off x="4155832" y="-821593"/>
            <a:ext cx="470359" cy="470359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rgbClr val="C40014">
                  <a:alpha val="18000"/>
                </a:srgbClr>
              </a:gs>
              <a:gs pos="100000">
                <a:srgbClr val="0070C0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/>
          </a:p>
        </p:txBody>
      </p:sp>
      <p:sp>
        <p:nvSpPr>
          <p:cNvPr id="52" name="左上"/>
          <p:cNvSpPr/>
          <p:nvPr/>
        </p:nvSpPr>
        <p:spPr>
          <a:xfrm>
            <a:off x="4120133" y="-821254"/>
            <a:ext cx="409575" cy="409575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rgbClr val="C40014">
                  <a:alpha val="18000"/>
                </a:srgbClr>
              </a:gs>
              <a:gs pos="100000">
                <a:srgbClr val="0070C0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/>
          </a:p>
        </p:txBody>
      </p:sp>
      <p:sp>
        <p:nvSpPr>
          <p:cNvPr id="53" name="左上"/>
          <p:cNvSpPr/>
          <p:nvPr/>
        </p:nvSpPr>
        <p:spPr>
          <a:xfrm>
            <a:off x="4109594" y="-800708"/>
            <a:ext cx="313122" cy="313120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rgbClr val="C40014">
                  <a:alpha val="18000"/>
                </a:srgbClr>
              </a:gs>
              <a:gs pos="100000">
                <a:srgbClr val="0070C0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/>
          </a:p>
        </p:txBody>
      </p:sp>
      <p:sp>
        <p:nvSpPr>
          <p:cNvPr id="54" name="左上"/>
          <p:cNvSpPr/>
          <p:nvPr/>
        </p:nvSpPr>
        <p:spPr>
          <a:xfrm>
            <a:off x="4122125" y="-827602"/>
            <a:ext cx="236582" cy="236580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rgbClr val="C40014">
                  <a:alpha val="18000"/>
                </a:srgbClr>
              </a:gs>
              <a:gs pos="100000">
                <a:srgbClr val="0070C0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/>
          </a:p>
        </p:txBody>
      </p:sp>
      <p:sp>
        <p:nvSpPr>
          <p:cNvPr id="55" name="左上"/>
          <p:cNvSpPr/>
          <p:nvPr/>
        </p:nvSpPr>
        <p:spPr>
          <a:xfrm>
            <a:off x="4106062" y="-829284"/>
            <a:ext cx="198533" cy="198531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rgbClr val="C40014">
                  <a:alpha val="18000"/>
                </a:srgbClr>
              </a:gs>
              <a:gs pos="100000">
                <a:srgbClr val="0070C0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/>
          </a:p>
        </p:txBody>
      </p:sp>
      <p:sp>
        <p:nvSpPr>
          <p:cNvPr id="56" name="左上"/>
          <p:cNvSpPr/>
          <p:nvPr/>
        </p:nvSpPr>
        <p:spPr>
          <a:xfrm>
            <a:off x="4094063" y="-842678"/>
            <a:ext cx="161034" cy="161032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rgbClr val="C40014">
                  <a:alpha val="18000"/>
                </a:srgbClr>
              </a:gs>
              <a:gs pos="100000">
                <a:srgbClr val="0070C0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/>
          </a:p>
        </p:txBody>
      </p:sp>
      <p:sp>
        <p:nvSpPr>
          <p:cNvPr id="57" name="左上"/>
          <p:cNvSpPr/>
          <p:nvPr/>
        </p:nvSpPr>
        <p:spPr>
          <a:xfrm>
            <a:off x="4079776" y="-843572"/>
            <a:ext cx="123828" cy="123826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rgbClr val="C40014">
                  <a:alpha val="18000"/>
                </a:srgbClr>
              </a:gs>
              <a:gs pos="100000">
                <a:srgbClr val="0070C0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/>
          </a:p>
        </p:txBody>
      </p:sp>
      <p:sp>
        <p:nvSpPr>
          <p:cNvPr id="58" name="左上"/>
          <p:cNvSpPr/>
          <p:nvPr/>
        </p:nvSpPr>
        <p:spPr>
          <a:xfrm>
            <a:off x="6960972" y="-781659"/>
            <a:ext cx="409575" cy="40957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/>
          </a:p>
        </p:txBody>
      </p:sp>
      <p:sp>
        <p:nvSpPr>
          <p:cNvPr id="59" name="左上"/>
          <p:cNvSpPr/>
          <p:nvPr/>
        </p:nvSpPr>
        <p:spPr>
          <a:xfrm>
            <a:off x="7007100" y="-800708"/>
            <a:ext cx="363446" cy="36344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/>
          </a:p>
        </p:txBody>
      </p:sp>
      <p:sp>
        <p:nvSpPr>
          <p:cNvPr id="60" name="左上"/>
          <p:cNvSpPr/>
          <p:nvPr/>
        </p:nvSpPr>
        <p:spPr>
          <a:xfrm>
            <a:off x="7096630" y="-799692"/>
            <a:ext cx="274192" cy="27419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/>
          </a:p>
        </p:txBody>
      </p:sp>
      <p:sp>
        <p:nvSpPr>
          <p:cNvPr id="61" name="左上"/>
          <p:cNvSpPr/>
          <p:nvPr/>
        </p:nvSpPr>
        <p:spPr>
          <a:xfrm>
            <a:off x="7134730" y="-821593"/>
            <a:ext cx="274192" cy="27419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/>
          </a:p>
        </p:txBody>
      </p:sp>
      <p:sp>
        <p:nvSpPr>
          <p:cNvPr id="66" name="左上"/>
          <p:cNvSpPr/>
          <p:nvPr/>
        </p:nvSpPr>
        <p:spPr>
          <a:xfrm>
            <a:off x="7239436" y="-860606"/>
            <a:ext cx="274192" cy="27419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/>
          </a:p>
        </p:txBody>
      </p:sp>
      <p:sp>
        <p:nvSpPr>
          <p:cNvPr id="67" name="左上"/>
          <p:cNvSpPr/>
          <p:nvPr/>
        </p:nvSpPr>
        <p:spPr>
          <a:xfrm>
            <a:off x="7342232" y="-917830"/>
            <a:ext cx="205760" cy="20576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/>
          </a:p>
        </p:txBody>
      </p:sp>
      <p:sp>
        <p:nvSpPr>
          <p:cNvPr id="68" name="左上"/>
          <p:cNvSpPr/>
          <p:nvPr/>
        </p:nvSpPr>
        <p:spPr>
          <a:xfrm>
            <a:off x="7418432" y="-971170"/>
            <a:ext cx="152420" cy="1524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/>
          </a:p>
        </p:txBody>
      </p:sp>
      <p:sp>
        <p:nvSpPr>
          <p:cNvPr id="69" name="中间"/>
          <p:cNvSpPr/>
          <p:nvPr/>
        </p:nvSpPr>
        <p:spPr>
          <a:xfrm>
            <a:off x="5965078" y="2034555"/>
            <a:ext cx="346946" cy="346946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/>
          </a:p>
        </p:txBody>
      </p:sp>
      <p:sp>
        <p:nvSpPr>
          <p:cNvPr id="70" name="左上"/>
          <p:cNvSpPr/>
          <p:nvPr/>
        </p:nvSpPr>
        <p:spPr>
          <a:xfrm>
            <a:off x="5877389" y="2055715"/>
            <a:ext cx="304626" cy="304626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/>
          </a:p>
        </p:txBody>
      </p:sp>
      <p:sp>
        <p:nvSpPr>
          <p:cNvPr id="71" name="左上"/>
          <p:cNvSpPr/>
          <p:nvPr/>
        </p:nvSpPr>
        <p:spPr>
          <a:xfrm>
            <a:off x="5798176" y="2093353"/>
            <a:ext cx="238604" cy="238604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/>
          </a:p>
        </p:txBody>
      </p:sp>
      <p:sp>
        <p:nvSpPr>
          <p:cNvPr id="72" name="左上"/>
          <p:cNvSpPr/>
          <p:nvPr/>
        </p:nvSpPr>
        <p:spPr>
          <a:xfrm>
            <a:off x="5710332" y="2124698"/>
            <a:ext cx="184150" cy="184150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/>
          </a:p>
        </p:txBody>
      </p:sp>
      <p:sp>
        <p:nvSpPr>
          <p:cNvPr id="73" name="左上"/>
          <p:cNvSpPr/>
          <p:nvPr/>
        </p:nvSpPr>
        <p:spPr>
          <a:xfrm>
            <a:off x="5647415" y="2153179"/>
            <a:ext cx="138356" cy="138356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/>
          </a:p>
        </p:txBody>
      </p:sp>
      <p:sp>
        <p:nvSpPr>
          <p:cNvPr id="74" name="左上"/>
          <p:cNvSpPr/>
          <p:nvPr/>
        </p:nvSpPr>
        <p:spPr>
          <a:xfrm>
            <a:off x="5606907" y="2168321"/>
            <a:ext cx="96904" cy="96904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/>
          </a:p>
        </p:txBody>
      </p:sp>
      <p:sp>
        <p:nvSpPr>
          <p:cNvPr id="75" name="中间"/>
          <p:cNvSpPr/>
          <p:nvPr/>
        </p:nvSpPr>
        <p:spPr>
          <a:xfrm>
            <a:off x="5475536" y="2025030"/>
            <a:ext cx="346946" cy="346946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/>
          </a:p>
        </p:txBody>
      </p:sp>
      <p:sp>
        <p:nvSpPr>
          <p:cNvPr id="76" name="左上"/>
          <p:cNvSpPr/>
          <p:nvPr/>
        </p:nvSpPr>
        <p:spPr>
          <a:xfrm>
            <a:off x="5608571" y="2055715"/>
            <a:ext cx="304626" cy="304626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/>
          </a:p>
        </p:txBody>
      </p:sp>
      <p:sp>
        <p:nvSpPr>
          <p:cNvPr id="77" name="左上"/>
          <p:cNvSpPr/>
          <p:nvPr/>
        </p:nvSpPr>
        <p:spPr>
          <a:xfrm>
            <a:off x="5759988" y="2093141"/>
            <a:ext cx="238604" cy="238604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/>
          </a:p>
        </p:txBody>
      </p:sp>
      <p:sp>
        <p:nvSpPr>
          <p:cNvPr id="78" name="左上"/>
          <p:cNvSpPr/>
          <p:nvPr/>
        </p:nvSpPr>
        <p:spPr>
          <a:xfrm>
            <a:off x="5859909" y="2134916"/>
            <a:ext cx="184150" cy="184150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/>
          </a:p>
        </p:txBody>
      </p:sp>
      <p:sp>
        <p:nvSpPr>
          <p:cNvPr id="79" name="左上"/>
          <p:cNvSpPr/>
          <p:nvPr/>
        </p:nvSpPr>
        <p:spPr>
          <a:xfrm>
            <a:off x="5974881" y="2157813"/>
            <a:ext cx="138356" cy="138356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/>
          </a:p>
        </p:txBody>
      </p:sp>
      <p:sp>
        <p:nvSpPr>
          <p:cNvPr id="80" name="左上"/>
          <p:cNvSpPr/>
          <p:nvPr/>
        </p:nvSpPr>
        <p:spPr>
          <a:xfrm>
            <a:off x="6064785" y="2186446"/>
            <a:ext cx="96904" cy="96904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/>
          </a:p>
        </p:txBody>
      </p:sp>
      <p:pic>
        <p:nvPicPr>
          <p:cNvPr id="81" name="Picture 20" descr="C:\Documents and Settings\Administrator\桌面\]-0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42994">
            <a:off x="3305748" y="2662844"/>
            <a:ext cx="1576630" cy="157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矩形 85"/>
          <p:cNvSpPr/>
          <p:nvPr/>
        </p:nvSpPr>
        <p:spPr>
          <a:xfrm>
            <a:off x="11391900" y="-351234"/>
            <a:ext cx="45719" cy="141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文本框 86"/>
          <p:cNvSpPr txBox="1"/>
          <p:nvPr/>
        </p:nvSpPr>
        <p:spPr>
          <a:xfrm>
            <a:off x="2065659" y="2355710"/>
            <a:ext cx="81457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spc="300" dirty="0">
                <a:solidFill>
                  <a:schemeClr val="tx1"/>
                </a:solidFill>
                <a:latin typeface="华文行楷" panose="02010800040101010101" charset="-122"/>
                <a:ea typeface="华文行楷" panose="02010800040101010101" charset="-122"/>
                <a:cs typeface="+mn-ea"/>
                <a:sym typeface="+mn-lt"/>
              </a:rPr>
              <a:t>深入理解计算机操作系统</a:t>
            </a:r>
            <a:endParaRPr lang="zh-CN" altLang="en-US" sz="5400" spc="300" dirty="0">
              <a:solidFill>
                <a:schemeClr val="tx1"/>
              </a:solidFill>
              <a:latin typeface="华文行楷" panose="02010800040101010101" charset="-122"/>
              <a:ea typeface="华文行楷" panose="02010800040101010101" charset="-122"/>
              <a:cs typeface="+mn-ea"/>
              <a:sym typeface="+mn-lt"/>
            </a:endParaRPr>
          </a:p>
        </p:txBody>
      </p:sp>
      <p:sp>
        <p:nvSpPr>
          <p:cNvPr id="82" name="TextBox 3"/>
          <p:cNvSpPr txBox="1">
            <a:spLocks noChangeArrowheads="1"/>
          </p:cNvSpPr>
          <p:nvPr/>
        </p:nvSpPr>
        <p:spPr bwMode="auto">
          <a:xfrm>
            <a:off x="8616957" y="4683974"/>
            <a:ext cx="2774950" cy="132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姓名：杨硕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学号：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20161104615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班级：网络编程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accel="26000" decel="1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C 0.07982 -0.03519 0.50065 -0.14306 0.51458 -0.22547 C 0.52851 -0.30787 0.50872 -0.35185 0.44479 -0.37014 C 0.38112 -0.38843 0.21159 -0.37778 0.16107 -0.40417 C 0.11002 -0.43102 0.10612 -0.44514 0.10482 -0.49097 C 0.10312 -0.53704 0.14205 -0.57107 0.18789 -0.5831 C 0.23398 -0.59468 0.40677 -0.6007 0.447 -0.59884 " pathEditMode="relative" rAng="0" ptsTypes="AAAAAAA">
                                      <p:cBhvr>
                                        <p:cTn id="1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38" y="-2997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26000" decel="13000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animMotion origin="layout" path="M -1.875E-6 -7.40741E-7 C 0.07982 -0.03518 0.50065 -0.14305 0.51459 -0.22546 C 0.52852 -0.30787 0.50873 -0.35185 0.44479 -0.37014 C 0.38112 -0.38843 0.21159 -0.37778 0.16107 -0.40417 C 0.11003 -0.43102 0.10612 -0.44514 0.10482 -0.49097 C 0.10313 -0.53704 0.14206 -0.57106 0.18789 -0.5831 C 0.23399 -0.59468 0.40677 -0.60069 0.44701 -0.59884 " pathEditMode="relative" rAng="0" ptsTypes="AAAAAAA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38" y="-2997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26000" decel="13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3.33333E-6 -3.7037E-6 C 0.07981 -0.03518 0.51458 -0.13356 0.53854 -0.22222 C 0.56237 -0.31134 0.54257 -0.34236 0.51211 -0.36851 C 0.46263 -0.39745 0.20104 -0.38889 0.16914 -0.4 C 0.13711 -0.41111 0.10976 -0.44861 0.10794 -0.49444 C 0.10664 -0.54074 0.12252 -0.54907 0.16211 -0.57963 C 0.20169 -0.61018 0.41992 -0.61111 0.46041 -0.60926 " pathEditMode="relative" rAng="0" ptsTypes="AAAAAAA">
                                      <p:cBhvr>
                                        <p:cTn id="1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48" y="-3050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26000" decel="13000" fill="hold" grpId="0" nodeType="withEffect">
                                  <p:stCondLst>
                                    <p:cond delay="130"/>
                                  </p:stCondLst>
                                  <p:childTnLst>
                                    <p:animMotion origin="layout" path="M -1.25E-6 4.44444E-6 C 0.07878 -0.03519 0.54258 -0.16297 0.56628 -0.25186 C 0.58998 -0.34075 0.54987 -0.36482 0.5194 -0.39098 C 0.47031 -0.41991 0.22344 -0.37292 0.17279 -0.39931 C 0.12149 -0.42616 0.11055 -0.45348 0.10925 -0.49931 C 0.10768 -0.54537 0.12096 -0.54792 0.15612 -0.58125 C 0.1905 -0.61459 0.42513 -0.6169 0.46563 -0.61505 " pathEditMode="relative" rAng="0" ptsTypes="AAAAAAA">
                                      <p:cBhvr>
                                        <p:cTn id="18" dur="192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72" y="-3078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26000" decel="13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3.125E-6 -2.22222E-6 C 0.07878 -0.03518 0.51888 -0.14097 0.55729 -0.22639 C 0.59571 -0.31296 0.58282 -0.35856 0.53373 -0.3875 C 0.48438 -0.41643 0.24727 -0.37245 0.18229 -0.40046 C 0.11706 -0.42847 0.0767 -0.53472 0.17253 -0.5875 C 0.26823 -0.64028 0.44961 -0.61898 0.49063 -0.61713 " pathEditMode="relative" rAng="0" ptsTypes="AAAAAA">
                                      <p:cBhvr>
                                        <p:cTn id="20" dur="19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84" y="-3115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26000" decel="13000" fill="hold" grpId="0" nodeType="withEffect">
                                  <p:stCondLst>
                                    <p:cond delay="170"/>
                                  </p:stCondLst>
                                  <p:childTnLst>
                                    <p:animMotion origin="layout" path="M -1.04167E-6 -7.40741E-7 C 0.07878 -0.03518 0.54167 -0.14074 0.58008 -0.22731 C 0.61823 -0.31458 0.5974 -0.38171 0.54805 -0.41065 C 0.49857 -0.43958 0.30951 -0.3787 0.23659 -0.39676 C 0.16367 -0.41481 0.12852 -0.46343 0.12513 -0.50093 C 0.12227 -0.53866 0.12565 -0.56065 0.16055 -0.59398 C 0.19518 -0.62731 0.46263 -0.63287 0.50365 -0.63102 " pathEditMode="relative" rAng="0" ptsTypes="AAAAAAA">
                                      <p:cBhvr>
                                        <p:cTn id="2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87" y="-3157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26000" decel="13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6 2.96296E-6 C 0.07877 -0.03519 0.4901 -0.13056 0.54336 -0.18264 C 0.59648 -0.23473 0.59739 -0.3831 0.54804 -0.41204 C 0.49883 -0.44098 0.30976 -0.37778 0.23685 -0.39584 C 0.16393 -0.41389 0.12031 -0.46065 0.11719 -0.49815 C 0.11406 -0.53565 0.11914 -0.56898 0.15403 -0.60232 C 0.18854 -0.63542 0.45846 -0.63727 0.49948 -0.63542 " pathEditMode="relative" rAng="0" ptsTypes="AAAAAAA">
                                      <p:cBhvr>
                                        <p:cTn id="2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206" y="-3180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26000" decel="4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91667E-6 1.48148E-6 C 0.07878 -0.03519 0.44831 -0.11505 0.51003 -0.16574 C 0.57201 -0.21644 0.57188 -0.29722 0.53295 -0.36019 C 0.49414 -0.42315 0.30964 -0.37778 0.23659 -0.39583 C 0.16367 -0.41389 0.12813 -0.4625 0.12539 -0.49977 C 0.12227 -0.53727 0.11914 -0.56875 0.15404 -0.60208 C 0.18854 -0.63542 0.38282 -0.63866 0.42357 -0.63681 " pathEditMode="relative" rAng="0" ptsTypes="AAAAAAA">
                                      <p:cBhvr>
                                        <p:cTn id="2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82" y="-3187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26000" decel="45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04167E-6 -1.85185E-6 C 0.07878 -0.03518 0.55351 -0.14004 0.60716 -0.19213 C 0.66029 -0.24421 0.65299 -0.30879 0.61341 -0.38379 C 0.57383 -0.45879 0.30976 -0.37824 0.23659 -0.39629 C 0.16367 -0.41435 0.12812 -0.46296 0.12539 -0.50046 C 0.122 -0.53796 0.11914 -0.56944 0.15404 -0.60278 C 0.18854 -0.63611 0.46966 -0.63958 0.51042 -0.63773 " pathEditMode="relative" rAng="0" ptsTypes="AAAAAAA">
                                      <p:cBhvr>
                                        <p:cTn id="2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53" y="-3192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26000" decel="45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79167E-6 -1.11111E-6 C 0.07878 -0.03518 0.51081 -0.08634 0.56472 -0.13842 C 0.61758 -0.19051 0.65665 -0.23009 0.61472 -0.35787 C 0.57305 -0.48565 0.30925 -0.37778 0.23646 -0.39583 C 0.16368 -0.41389 0.12761 -0.4625 0.12514 -0.49977 C 0.12201 -0.53727 0.11915 -0.56875 0.15404 -0.60208 C 0.18816 -0.63542 0.41862 -0.6456 0.45938 -0.64375 " pathEditMode="relative" rAng="0" ptsTypes="AAAAAAA">
                                      <p:cBhvr>
                                        <p:cTn id="3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15" y="-3219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26000" decel="45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5E-6 -7.40741E-7 C 0.07878 -0.03518 0.52123 -0.0787 0.575 -0.13055 C 0.62813 -0.18264 0.63164 -0.21204 0.6 -0.28611 C 0.56823 -0.35995 0.2625 -0.30023 0.18959 -0.31805 C 0.11667 -0.33611 0.09388 -0.39491 0.09102 -0.43241 C 0.08815 -0.46991 0.10209 -0.50417 0.13841 -0.56343 C 0.17539 -0.62268 0.45378 -0.6169 0.4944 -0.61505 " pathEditMode="relative" rAng="0" ptsTypes="AAAAAAA">
                                      <p:cBhvr>
                                        <p:cTn id="3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03" y="-3081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26000" decel="45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66667E-6 0 C 0.07877 -0.03519 0.42851 -0.07801 0.48893 -0.09745 C 0.54935 -0.1169 0.70143 -0.2419 0.6306 -0.38079 C 0.55976 -0.51968 0.31406 -0.4044 0.24101 -0.42245 C 0.1681 -0.44051 0.10833 -0.47106 0.1056 -0.50856 C 0.10247 -0.54606 0.10403 -0.58356 0.13893 -0.6169 C 0.17344 -0.65046 0.35208 -0.63287 0.39284 -0.63102 " pathEditMode="relative" rAng="0" ptsTypes="AAAAAAA">
                                      <p:cBhvr>
                                        <p:cTn id="3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48" y="-3187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26000" decel="45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45833E-6 -1.85185E-6 C 0.07865 -0.03518 0.63464 -0.11805 0.68828 -0.17014 C 0.74154 -0.22222 0.74935 -0.28634 0.70091 -0.38958 C 0.65248 -0.49282 0.30951 -0.37824 0.23659 -0.39629 C 0.16367 -0.41435 0.128 -0.46296 0.12539 -0.50046 C 0.12201 -0.53796 0.11914 -0.56944 0.15404 -0.60278 C 0.18854 -0.63611 0.44727 -0.64028 0.48802 -0.63842 " pathEditMode="relative" rAng="0" ptsTypes="AAAAAAA">
                                      <p:cBhvr>
                                        <p:cTn id="3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54" y="-3194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25000" decel="13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33333E-6 4.81481E-6 C 0.07877 -0.03519 0.59166 -0.122 0.64531 -0.17408 C 0.6983 -0.22616 0.72981 -0.32269 0.71041 -0.41528 C 0.69101 -0.50764 0.30976 -0.37778 0.23659 -0.39584 C 0.16367 -0.41389 0.12812 -0.4625 0.12539 -0.49977 C 0.12226 -0.53727 0.11914 -0.56875 0.15403 -0.60209 C 0.18854 -0.63542 0.44778 -0.64514 0.48854 -0.64329 " pathEditMode="relative" rAng="0" ptsTypes="AAAAAAA">
                                      <p:cBhvr>
                                        <p:cTn id="3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07" y="-3217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14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8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37" presetClass="path" presetSubtype="0" accel="19000" decel="1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4.07407E-6 C 0.12161 -0.05301 0.56653 -0.17245 0.71185 -0.24861 C 0.85716 -0.32476 0.89518 -0.40879 0.87226 -0.45694 C 0.86992 -0.53217 0.55208 -0.52916 0.57292 -0.53819 " pathEditMode="relative" rAng="0" ptsTypes="AAAA">
                                      <p:cBhvr>
                                        <p:cTn id="88" dur="1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919" y="-26921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37" presetClass="path" presetSubtype="0" accel="19000" decel="1000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-3.54167E-6 -1.48148E-6 C 0.12123 -0.05301 0.61563 -0.19861 0.76511 -0.28287 C 0.91459 -0.36713 0.93177 -0.46111 0.89701 -0.50509 C 0.86237 -0.54907 0.625 -0.53542 0.55638 -0.54629 " pathEditMode="relative" rAng="0" ptsTypes="AAAA">
                                      <p:cBhvr>
                                        <p:cTn id="90" dur="1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599" y="-27315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37" presetClass="path" presetSubtype="0" accel="19000" decel="1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4.16667E-6 -3.7037E-7 C 0.12135 -0.05301 0.66158 -0.19537 0.81315 -0.2831 C 0.96653 -0.37153 0.9595 -0.48611 0.92018 -0.53125 C 0.88073 -0.57639 0.64843 -0.54884 0.57695 -0.55347 " pathEditMode="relative" rAng="0" ptsTypes="AAAA">
                                      <p:cBhvr>
                                        <p:cTn id="92" dur="1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01" y="-27894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37" presetClass="path" presetSubtype="0" accel="19000" decel="1000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animMotion origin="layout" path="M -2.08333E-6 4.81481E-6 C 0.12123 -0.05301 0.67761 -0.17686 0.83607 -0.26945 C 0.99466 -0.36204 0.99336 -0.50741 0.95065 -0.55556 C 0.90794 -0.60371 0.65638 -0.5551 0.58008 -0.55857 " pathEditMode="relative" rAng="0" ptsTypes="AAAA">
                                      <p:cBhvr>
                                        <p:cTn id="94" dur="1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750" y="-28866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37" presetClass="path" presetSubtype="0" accel="19000" decel="1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3.95833E-6 3.7037E-7 C 0.12122 -0.05301 0.70169 -0.16412 0.86302 -0.25532 C 1.02421 -0.34653 1.01367 -0.49699 0.9677 -0.54722 C 0.92174 -0.59745 0.66653 -0.55208 0.58645 -0.55718 " pathEditMode="relative" rAng="0" ptsTypes="AAAA">
                                      <p:cBhvr>
                                        <p:cTn id="96" dur="1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857" y="-28565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37" presetClass="path" presetSubtype="0" accel="19000" decel="1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5E-6 4.81481E-6 C 0.12123 -0.05301 0.73685 -0.17616 0.90118 -0.26968 C 1.06563 -0.3632 1.03751 -0.51088 0.98659 -0.56135 C 0.93581 -0.61181 0.68021 -0.57014 0.59623 -0.57246 " pathEditMode="relative" rAng="0" ptsTypes="AAAA">
                                      <p:cBhvr>
                                        <p:cTn id="98" dur="1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302" y="-29329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37" presetClass="path" presetSubtype="0" accel="19000" decel="1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3.75E-6 1.11111E-6 C 0.12057 -0.05301 0.7289 -0.14977 0.89713 -0.23426 C 1.06536 -0.31875 1.05898 -0.45116 1.00963 -0.50648 C 0.96054 -0.56181 0.68932 -0.56111 0.60299 -0.5662 " pathEditMode="relative" rAng="0" ptsTypes="AAAA">
                                      <p:cBhvr>
                                        <p:cTn id="100" dur="1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992" y="-28310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37" presetClass="path" presetSubtype="0" accel="19000" decel="1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4.16667E-6 -3.7037E-6 C 0.12031 -0.05301 0.76289 -0.15092 0.93476 -0.23773 C 1.10638 -0.32453 1.08437 -0.46435 1.03033 -0.52106 C 0.97669 -0.57777 0.70247 -0.57546 0.61184 -0.57754 " pathEditMode="relative" rAng="0" ptsTypes="AAAA">
                                      <p:cBhvr>
                                        <p:cTn id="102" dur="1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464" y="-28889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37" presetClass="path" presetSubtype="0" accel="29000" decel="1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0833E-6 -4.07407E-6 C 0.12122 -0.05301 0.7151 -0.2331 0.87135 -0.32986 C 1.0276 -0.42662 0.98138 -0.52708 0.93802 -0.57986 C 0.89466 -0.63263 0.6944 -0.63611 0.61054 -0.64652 " pathEditMode="relative" rAng="0" ptsTypes="AAAA">
                                      <p:cBhvr>
                                        <p:cTn id="104" dur="1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984" y="-32338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37" presetClass="path" presetSubtype="0" accel="29000" decel="1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91667E-6 4.81481E-6 C 0.12096 -0.05301 0.65039 -0.20417 0.80247 -0.28172 C 0.95455 -0.35926 0.94153 -0.42014 0.91289 -0.46505 C 0.88424 -0.50996 0.68945 -0.5419 0.63086 -0.55047 " pathEditMode="relative" rAng="0" ptsTypes="AAAA">
                                      <p:cBhvr>
                                        <p:cTn id="106" dur="1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536" y="-27523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37" presetClass="path" presetSubtype="0" accel="29000" decel="1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6.25E-7 -1.11111E-6 C 0.12135 -0.05301 0.6638 -0.18773 0.81185 -0.26805 C 0.97031 -0.35231 0.97539 -0.45231 0.94987 -0.50509 C 0.92448 -0.55787 0.72031 -0.56805 0.6599 -0.58472 " pathEditMode="relative" rAng="0" ptsTypes="AAAA">
                                      <p:cBhvr>
                                        <p:cTn id="108" dur="1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060" y="-29236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37" presetClass="path" presetSubtype="0" accel="29000" decel="1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3.54167E-6 2.59259E-6 C 0.12123 -0.05301 0.73021 -0.16852 0.89024 -0.25486 C 1.05274 -0.34861 1.0099 -0.50347 0.97487 -0.56181 C 0.93959 -0.62014 0.74102 -0.59584 0.67956 -0.60486 " pathEditMode="relative" rAng="0" ptsTypes="AAAA">
                                      <p:cBhvr>
                                        <p:cTn id="110" dur="1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65" y="-30255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39" presetClass="path" presetSubtype="0" accel="42000" decel="23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3.75E-6 -3.33333E-6 C 0.00013 -0.00069 0.0858 0.09792 0.125 0.14005 C 0.15976 0.17593 0.16367 0.17917 0.20872 0.21528 C 0.25364 0.25139 0.38645 0.27639 0.39479 0.35648 C 0.40312 0.43658 0.22435 0.45023 0.18815 0.46181 " pathEditMode="relative" rAng="0" ptsTypes="AAAAA">
                                      <p:cBhvr>
                                        <p:cTn id="148" dur="1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53" y="23079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39" presetClass="path" presetSubtype="0" accel="42000" decel="2300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animMotion origin="layout" path="M 2.5E-6 4.81481E-6 C 0.00013 -0.0007 0.0944 0.11481 0.13125 0.15277 C 0.1681 0.19027 0.17487 0.19074 0.22083 0.22569 C 0.26679 0.26111 0.41211 0.27962 0.40729 0.36458 C 0.40247 0.44861 0.24062 0.45254 0.20455 0.46365 " pathEditMode="relative" rAng="0" ptsTypes="AAAAA">
                                      <p:cBhvr>
                                        <p:cTn id="150" dur="1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65" y="23171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39" presetClass="path" presetSubtype="0" accel="42000" decel="23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2.08333E-7 -2.77556E-17 C 0.00013 -0.00069 0.0944 0.11435 0.13125 0.15231 C 0.1681 0.19028 0.17187 0.19167 0.22083 0.22593 C 0.26979 0.26065 0.40521 0.27222 0.42513 0.35972 C 0.44518 0.44745 0.24219 0.45787 0.20612 0.46875 " pathEditMode="relative" rAng="0" ptsTypes="AAAAA">
                                      <p:cBhvr>
                                        <p:cTn id="152" dur="1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15" y="23426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39" presetClass="path" presetSubtype="0" accel="42000" decel="23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914 -0.04676 C 0.01927 -0.04745 0.11354 0.06805 0.15039 0.10579 C 0.18711 0.14352 0.19049 0.14305 0.23997 0.1794 C 0.28945 0.21574 0.44961 0.28287 0.44687 0.32361 C 0.46705 0.44606 0.25937 0.41389 0.2233 0.42477 " pathEditMode="relative" rAng="0" ptsTypes="AAAAA">
                                      <p:cBhvr>
                                        <p:cTn id="154" dur="12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45" y="23565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39" presetClass="path" presetSubtype="0" accel="42000" decel="23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875E-6 -1.38778E-17 C 0.00013 -0.00069 0.0944 0.11458 0.13125 0.15278 C 0.1681 0.19051 0.17123 0.18796 0.22084 0.22639 C 0.27044 0.26435 0.43112 0.33981 0.42904 0.38194 C 0.45222 0.47083 0.24414 0.46667 0.20794 0.47778 " pathEditMode="relative" rAng="0" ptsTypes="AAAAA">
                                      <p:cBhvr>
                                        <p:cTn id="156" dur="1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36" y="23889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39" presetClass="path" presetSubtype="0" accel="42000" decel="2300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animMotion origin="layout" path="M 2.29167E-6 1.11111E-6 C 0.00013 -0.0007 0.0944 0.11481 0.13125 0.15278 C 0.1681 0.19051 0.17122 0.18796 0.22083 0.22639 C 0.27044 0.26458 0.43073 0.34005 0.42903 0.38194 C 0.45221 0.47083 0.24635 0.46643 0.21028 0.47755 " pathEditMode="relative" rAng="0" ptsTypes="AAAAA">
                                      <p:cBhvr>
                                        <p:cTn id="158" dur="1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36" y="23866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39" presetClass="path" presetSubtype="0" accel="42000" decel="2300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animMotion origin="layout" path="M -0.0125 -0.01967 C -0.01237 -0.02037 0.0819 0.09491 0.11875 0.13287 C 0.15625 0.17269 0.16146 0.17778 0.21263 0.21921 C 0.26394 0.26042 0.42813 0.34213 0.42618 0.38125 C 0.44948 0.47083 0.23698 0.44769 0.20092 0.4588 " pathEditMode="relative" rAng="0" ptsTypes="AAAAA">
                                      <p:cBhvr>
                                        <p:cTn id="160" dur="1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18" y="23912"/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50" presetClass="path" presetSubtype="0" accel="26000" decel="13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4.16667E-7 -2.22222E-6 C -0.00729 0.01065 -0.03372 0.08079 -0.06497 0.1169 C -0.09544 0.15232 -0.09727 0.15278 -0.15534 0.20232 C -0.20924 0.25209 -0.43281 0.20463 -0.42448 0.33681 C -0.41615 0.46875 -0.13841 0.4456 -0.12331 0.44121 " pathEditMode="relative" rAng="0" ptsTypes="AAAAA">
                                      <p:cBhvr>
                                        <p:cTn id="183" dur="1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37" y="22269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50" presetClass="path" presetSubtype="0" accel="26000" decel="13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33333E-6 -3.7037E-6 C -0.00729 0.01065 -0.02552 0.07431 -0.05638 0.10903 C -0.0875 0.14584 -0.10716 0.1632 -0.16523 0.21274 C -0.21914 0.26274 -0.44518 0.225 -0.43112 0.35394 C -0.41705 0.48287 -0.13437 0.45718 -0.11901 0.45301 " pathEditMode="relative" rAng="0" ptsTypes="AAAAA">
                                      <p:cBhvr>
                                        <p:cTn id="185" dur="12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89" y="22870"/>
                                    </p:animMotion>
                                  </p:childTnLst>
                                </p:cTn>
                              </p:par>
                              <p:par>
                                <p:cTn id="186" presetID="50" presetClass="path" presetSubtype="0" accel="26000" decel="13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8.33333E-7 -2.22222E-6 C -0.00729 0.01065 -0.02227 0.06736 -0.05313 0.10185 C -0.08399 0.1382 -0.1168 0.16644 -0.175 0.21574 C -0.22878 0.26574 -0.42826 0.20695 -0.43503 0.34815 C -0.4418 0.48912 -0.13529 0.45972 -0.11979 0.45556 " pathEditMode="relative" rAng="0" ptsTypes="AAAAA">
                                      <p:cBhvr>
                                        <p:cTn id="187" dur="1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58" y="23032"/>
                                    </p:animMotion>
                                  </p:childTnLst>
                                </p:cTn>
                              </p:par>
                              <p:par>
                                <p:cTn id="188" presetID="50" presetClass="path" presetSubtype="0" accel="26000" decel="1300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animMotion origin="layout" path="M -0.00013 -1.48148E-6 C -0.00729 0.01065 -0.02721 0.08611 -0.0582 0.1213 C -0.08919 0.15764 -0.11822 0.17732 -0.17643 0.225 C -0.2302 0.27824 -0.43112 0.20718 -0.43854 0.34352 C -0.44596 0.48009 -0.15013 0.46343 -0.13476 0.45903 " pathEditMode="relative" rAng="0" ptsTypes="AAAAA">
                                      <p:cBhvr>
                                        <p:cTn id="189" dur="1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40" y="23102"/>
                                    </p:animMotion>
                                  </p:childTnLst>
                                </p:cTn>
                              </p:par>
                              <p:par>
                                <p:cTn id="190" presetID="50" presetClass="path" presetSubtype="0" accel="26000" decel="13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2.08333E-6 4.07407E-6 C -0.00729 0.01064 -0.0349 0.09051 -0.06576 0.12592 C -0.09675 0.16226 -0.10156 0.16736 -0.16823 0.21041 C -0.22071 0.26527 -0.44414 0.22129 -0.45156 0.3581 C -0.45899 0.49444 -0.15508 0.46041 -0.13959 0.45671 " pathEditMode="relative" rAng="0" ptsTypes="AAAAA">
                                      <p:cBhvr>
                                        <p:cTn id="191" dur="12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91" y="23148"/>
                                    </p:animMotion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50" presetClass="path" presetSubtype="0" accel="26000" decel="1300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animMotion origin="layout" path="M 2.91667E-6 -1.38778E-17 C -0.00729 0.01065 -0.03164 0.07963 -0.0625 0.11481 C -0.09336 0.15116 -0.10261 0.18519 -0.16927 0.22824 C -0.22175 0.28264 -0.45209 0.23171 -0.45951 0.36852 C -0.46706 0.50486 -0.15534 0.46042 -0.13972 0.45671 " pathEditMode="relative" rAng="0" ptsTypes="AAAAA">
                                      <p:cBhvr>
                                        <p:cTn id="208" dur="1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95" y="23310"/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50" presetClass="path" presetSubtype="0" accel="26000" decel="1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69 0.00718 C -0.00039 0.01783 -0.04283 0.11065 -0.07382 0.14537 C -0.10468 0.18241 -0.10638 0.19653 -0.17291 0.24005 C -0.22539 0.29445 -0.45885 0.23264 -0.46627 0.3845 C -0.47382 0.53681 -0.14817 0.46737 -0.13268 0.46343 " pathEditMode="relative" rAng="0" ptsTypes="AAAAA">
                                      <p:cBhvr>
                                        <p:cTn id="213" dur="1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72" y="23750"/>
                                    </p:animMotion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39" presetClass="path" presetSubtype="0" accel="39000" decel="1900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4.375E-6 -7.40741E-7 C 0.01783 0.0007 0.07408 -0.00463 0.09544 0.00162 C 0.11679 0.00787 0.13489 0.0294 0.11979 0.06829 C 0.10468 0.10741 -0.07592 0.05278 -0.10925 0.05695 C -0.14258 0.06111 -0.19519 0.11713 -0.0948 0.13009 C 0.01705 0.14236 0.43958 0.12963 0.56197 0.13079 " pathEditMode="relative" rAng="0" ptsTypes="AAAAAA">
                                      <p:cBhvr>
                                        <p:cTn id="236" dur="27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30" y="6690"/>
                                    </p:animMotion>
                                  </p:childTnLst>
                                </p:cTn>
                              </p:par>
                              <p:par>
                                <p:cTn id="237" presetID="39" presetClass="path" presetSubtype="0" accel="39000" decel="19000" fill="hold" grpId="1" nodeType="withEffect">
                                  <p:stCondLst>
                                    <p:cond delay="2220"/>
                                  </p:stCondLst>
                                  <p:childTnLst>
                                    <p:animMotion origin="layout" path="M -1.25E-6 -7.40741E-7 C 0.01784 0.0007 0.0849 -0.00532 0.10625 0.00093 C 0.12761 0.00718 0.14388 0.02732 0.12878 0.0662 C 0.11367 0.10532 -0.07187 0.05463 -0.10521 0.0588 C -0.13854 0.06296 -0.16393 0.11343 -0.10169 0.12685 C -0.03958 0.14028 0.15729 0.13843 0.26758 0.13958 C 0.37774 0.14074 0.50899 0.13449 0.55938 0.13357 " pathEditMode="relative" rAng="0" ptsTypes="AAAAAAA">
                                      <p:cBhvr>
                                        <p:cTn id="238" dur="27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77" y="6875"/>
                                    </p:animMotion>
                                  </p:childTnLst>
                                </p:cTn>
                              </p:par>
                              <p:par>
                                <p:cTn id="239" presetID="39" presetClass="path" presetSubtype="0" accel="39000" decel="19000" fill="hold" grpId="1" nodeType="withEffect">
                                  <p:stCondLst>
                                    <p:cond delay="2240"/>
                                  </p:stCondLst>
                                  <p:childTnLst>
                                    <p:animMotion origin="layout" path="M -0.00052 0.00115 C 0.01731 0.00185 0.09023 -0.0044 0.11159 0.00185 C 0.13294 0.0081 0.15573 0.03078 0.14062 0.06967 C 0.12552 0.10856 -0.05834 0.053 -0.09167 0.05717 C -0.125 0.06134 -0.1448 0.10972 -0.10482 0.1243 C -0.06472 0.13796 0.0858 0.1368 0.14909 0.13935 C 0.21237 0.14189 0.20221 0.14004 0.27513 0.13935 C 0.34804 0.13865 0.53541 0.13634 0.58632 0.13564 " pathEditMode="relative" rAng="0" ptsTypes="AAAAAAAA">
                                      <p:cBhvr>
                                        <p:cTn id="240" dur="27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8" y="6852"/>
                                    </p:animMotion>
                                  </p:childTnLst>
                                </p:cTn>
                              </p:par>
                              <p:par>
                                <p:cTn id="241" presetID="39" presetClass="path" presetSubtype="0" accel="39000" decel="19000" fill="hold" grpId="1" nodeType="withEffect">
                                  <p:stCondLst>
                                    <p:cond delay="2260"/>
                                  </p:stCondLst>
                                  <p:childTnLst>
                                    <p:animMotion origin="layout" path="M -0.00052 0.00116 C 0.01732 0.00185 0.08711 0.00231 0.11667 0.00231 C 0.14623 0.00231 0.16862 0.02315 0.15352 0.06204 C 0.13841 0.10116 -0.05169 0.05416 -0.08502 0.05833 C -0.11836 0.0625 -0.1276 0.1125 -0.08815 0.12616 C -0.04883 0.13981 0.03802 0.13912 0.15104 0.14051 C 0.26406 0.1419 0.52852 0.13518 0.5905 0.13518 " pathEditMode="relative" rAng="0" ptsTypes="AAAAAAA">
                                      <p:cBhvr>
                                        <p:cTn id="242" dur="27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67" y="6968"/>
                                    </p:animMotion>
                                  </p:childTnLst>
                                </p:cTn>
                              </p:par>
                              <p:par>
                                <p:cTn id="243" presetID="39" presetClass="path" presetSubtype="0" accel="39000" decel="19000" fill="hold" grpId="1" nodeType="withEffect">
                                  <p:stCondLst>
                                    <p:cond delay="2280"/>
                                  </p:stCondLst>
                                  <p:childTnLst>
                                    <p:animMotion origin="layout" path="M -0.00052 0.00116 C 0.01732 0.00185 0.12018 0.00047 0.14154 0.00672 C 0.16289 0.01297 0.17813 0.02709 0.16302 0.06597 C 0.14792 0.1051 -0.03737 0.05347 -0.0707 0.05764 C -0.10404 0.06181 -0.12122 0.10764 -0.08424 0.12222 C -0.047 0.13588 0.04115 0.13797 0.15247 0.13959 C 0.26367 0.14121 0.50508 0.13287 0.5832 0.13172 " pathEditMode="relative" rAng="0" ptsTypes="AAAAAAA">
                                      <p:cBhvr>
                                        <p:cTn id="244" dur="27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58" y="6921"/>
                                    </p:animMotion>
                                  </p:childTnLst>
                                </p:cTn>
                              </p:par>
                              <p:par>
                                <p:cTn id="245" presetID="39" presetClass="path" presetSubtype="0" accel="39000" decel="1900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-0.00052 0.00116 C 0.01732 0.00185 0.1194 -0.00347 0.14076 0.00278 C 0.16211 0.00903 0.18334 0.03009 0.16823 0.06898 C 0.15313 0.10787 -0.02825 0.05185 -0.06159 0.05602 C -0.09492 0.06018 -0.11367 0.10671 -0.07825 0.12222 C -0.04271 0.13657 0.04154 0.14004 0.15196 0.14213 C 0.26237 0.14421 0.50638 0.13657 0.58399 0.13541 " pathEditMode="relative" rAng="0" ptsTypes="AAAAAAA">
                                      <p:cBhvr>
                                        <p:cTn id="246" dur="27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75" y="6968"/>
                                    </p:animMotion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39" presetClass="path" presetSubtype="0" accel="39000" decel="1900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-1.25E-6 -1.85185E-6 C -0.01654 0.0007 -0.05625 -0.0044 -0.07591 0.00185 C -0.09531 0.0081 -0.11706 0.02199 -0.10664 0.06435 C -0.09622 0.10671 0.09961 0.05046 0.11576 0.06158 C 0.13177 0.07269 0.16146 0.12315 0.05729 0.13519 C -0.04674 0.14722 -0.39101 0.13449 -0.50885 0.13426 " pathEditMode="relative" rAng="0" ptsTypes="AAAAAA">
                                      <p:cBhvr>
                                        <p:cTn id="251" dur="27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41" y="6944"/>
                                    </p:animMotion>
                                  </p:childTnLst>
                                </p:cTn>
                              </p:par>
                              <p:par>
                                <p:cTn id="252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39" presetClass="path" presetSubtype="0" accel="39000" decel="19000" fill="hold" grpId="1" nodeType="withEffect">
                                  <p:stCondLst>
                                    <p:cond delay="2220"/>
                                  </p:stCondLst>
                                  <p:childTnLst>
                                    <p:animMotion origin="layout" path="M -0.00013 -7.40741E-7 C -0.01719 0.0007 -0.07019 -0.00301 -0.09011 0.00324 C -0.11003 0.00949 -0.13073 0.02546 -0.11615 0.06435 C -0.10222 0.10324 0.06679 0.05463 0.09804 0.0588 C 0.12903 0.06296 0.13372 0.11921 0.07643 0.13171 C 0.01914 0.14537 -0.14727 0.14005 -0.24584 0.14074 C -0.34467 0.14144 -0.45899 0.13657 -0.51511 0.13542 " pathEditMode="relative" rAng="0" ptsTypes="AAAAAAA">
                                      <p:cBhvr>
                                        <p:cTn id="256" dur="27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14" y="7014"/>
                                    </p:animMotion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39" presetClass="path" presetSubtype="0" accel="39000" decel="19000" fill="hold" grpId="1" nodeType="withEffect">
                                  <p:stCondLst>
                                    <p:cond delay="2240"/>
                                  </p:stCondLst>
                                  <p:childTnLst>
                                    <p:animMotion origin="layout" path="M -1.45833E-6 4.81481E-6 C -0.01614 0.00069 -0.08112 -0.00556 -0.10039 0.00069 C -0.11927 0.00694 -0.13958 0.02962 -0.12617 0.06875 C -0.11237 0.10763 0.05117 0.05185 0.08073 0.05625 C 0.11042 0.06041 0.12826 0.10879 0.09271 0.12337 C 0.05664 0.1368 -0.07708 0.13564 -0.13359 0.13819 C -0.1901 0.14074 -0.17851 0.13865 -0.24596 0.13819 C -0.31354 0.13773 -0.49388 0.13657 -0.53919 0.13587 " pathEditMode="relative" rAng="0" ptsTypes="AAAAAAAA">
                                      <p:cBhvr>
                                        <p:cTn id="261" dur="27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41" y="6852"/>
                                    </p:animMotion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39" presetClass="path" presetSubtype="0" accel="39000" decel="19000" fill="hold" grpId="1" nodeType="withEffect">
                                  <p:stCondLst>
                                    <p:cond delay="2260"/>
                                  </p:stCondLst>
                                  <p:childTnLst>
                                    <p:animMotion origin="layout" path="M -1.04167E-6 1.48148E-6 C -0.0151 0.00069 -0.07669 0.00116 -0.1026 0.00116 C -0.12904 0.00116 -0.14844 0.02199 -0.13542 0.06088 C -0.12174 0.09977 0.04544 0.05301 0.07461 0.05717 C 0.10404 0.06134 0.1125 0.11111 0.07748 0.12477 C 0.04271 0.13842 -0.03177 0.1375 -0.1332 0.13912 C -0.2345 0.14074 -0.47695 0.13379 -0.53086 0.13379 " pathEditMode="relative" rAng="0" ptsTypes="AAAAAAA">
                                      <p:cBhvr>
                                        <p:cTn id="266" dur="27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23" y="6968"/>
                                    </p:animMotion>
                                  </p:childTnLst>
                                </p:cTn>
                              </p:par>
                              <p:par>
                                <p:cTn id="267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39" presetClass="path" presetSubtype="0" accel="39000" decel="19000" fill="hold" grpId="1" nodeType="withEffect">
                                  <p:stCondLst>
                                    <p:cond delay="2280"/>
                                  </p:stCondLst>
                                  <p:childTnLst>
                                    <p:animMotion origin="layout" path="M -0.00013 2.96296E-6 C -0.01419 0.00069 -0.10781 -0.0044 -0.12461 0.00185 C -0.14153 0.0081 -0.15898 0.0199 -0.147 0.05879 C -0.13502 0.09768 0.03972 0.05185 0.06576 0.05602 C 0.09206 0.06018 0.10378 0.10694 0.07279 0.1206 C 0.04167 0.13426 -0.01875 0.13588 -0.12096 0.13819 C -0.2233 0.14051 -0.47955 0.13611 -0.54101 0.13495 " pathEditMode="relative" rAng="0" ptsTypes="AAAAAAA">
                                      <p:cBhvr>
                                        <p:cTn id="271" dur="27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74" y="6852"/>
                                    </p:animMotion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39" presetClass="path" presetSubtype="0" accel="39000" decel="1900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-2.08333E-6 -4.44444E-6 C -0.01627 0.0007 -0.10885 -0.00463 -0.12799 0.00162 C -0.14739 0.00787 -0.16771 0.02431 -0.15429 0.0632 C -0.14075 0.10209 0.025 0.0507 0.05508 0.05487 C 0.08529 0.05903 0.09505 0.10672 0.06302 0.12061 C 0.03086 0.1345 -0.03359 0.13588 -0.13789 0.1382 C -0.24219 0.14051 -0.47851 0.13635 -0.56341 0.13496 " pathEditMode="relative" rAng="0" ptsTypes="AAAAAAA">
                                      <p:cBhvr>
                                        <p:cTn id="276" dur="27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36" y="6852"/>
                                    </p:animMotion>
                                  </p:childTnLst>
                                </p:cTn>
                              </p:par>
                              <p:par>
                                <p:cTn id="277" presetID="16" presetClass="entr" presetSubtype="37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9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8" presetClass="emph" presetSubtype="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animRot by="3300000">
                                      <p:cBhvr>
                                        <p:cTn id="284" dur="4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5" presetID="6" presetClass="emph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animScale>
                                      <p:cBhvr>
                                        <p:cTn id="286" dur="400" fill="hold"/>
                                        <p:tgtEl>
                                          <p:spTgt spid="8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87" presetID="8" presetClass="emph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Rot by="6000000">
                                      <p:cBhvr>
                                        <p:cTn id="28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9" presetID="44" presetClass="path" presetSubtype="0" accel="50000" decel="5000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animMotion origin="layout" path="M 2.70833E-6 -7.40741E-7 C 0.0125 -0.02824 0.0819 -0.14653 0.12005 -0.18727 C 0.16692 -0.21944 0.23411 -0.2412 0.30143 -0.20417 " pathEditMode="relative" rAng="0" ptsTypes="AAA">
                                      <p:cBhvr>
                                        <p:cTn id="290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65" y="-11181"/>
                                    </p:animMotion>
                                  </p:childTnLst>
                                </p:cTn>
                              </p:par>
                              <p:par>
                                <p:cTn id="291" presetID="10" presetClass="exit" presetSubtype="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23" presetClass="entr" presetSubtype="16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8" presetID="16" presetClass="exit" presetSubtype="21" fill="hold" nodeType="withEffect">
                                  <p:stCondLst>
                                    <p:cond delay="49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9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grpId="0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500"/>
                            </p:stCondLst>
                            <p:childTnLst>
                              <p:par>
                                <p:cTn id="304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0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  <p:bldLst>
      <p:bldP spid="19" grpId="0" animBg="1"/>
      <p:bldP spid="14" grpId="0" animBg="1"/>
      <p:bldP spid="14" grpId="1" animBg="1"/>
      <p:bldP spid="14" grpId="2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6" grpId="0" animBg="1"/>
      <p:bldP spid="87" grpId="1"/>
      <p:bldP spid="8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85800" y="716280"/>
            <a:ext cx="32004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幼圆" panose="02010509060101010101" charset="-122"/>
                <a:ea typeface="幼圆" panose="02010509060101010101" charset="-122"/>
              </a:rPr>
              <a:t>CPU</a:t>
            </a:r>
            <a:r>
              <a:rPr lang="zh-CN" altLang="en-US" sz="3200" b="1">
                <a:latin typeface="幼圆" panose="02010509060101010101" charset="-122"/>
                <a:ea typeface="幼圆" panose="02010509060101010101" charset="-122"/>
              </a:rPr>
              <a:t>工作原理图</a:t>
            </a:r>
            <a:endParaRPr lang="zh-CN" altLang="en-US" sz="3200" b="1">
              <a:latin typeface="幼圆" panose="02010509060101010101" charset="-122"/>
              <a:ea typeface="幼圆" panose="02010509060101010101" charset="-122"/>
            </a:endParaRPr>
          </a:p>
        </p:txBody>
      </p:sp>
      <p:pic>
        <p:nvPicPr>
          <p:cNvPr id="3" name="图片 2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960" y="1299845"/>
            <a:ext cx="7586980" cy="4772025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  <p:sp>
        <p:nvSpPr>
          <p:cNvPr id="4" name="文本框 3"/>
          <p:cNvSpPr txBox="1"/>
          <p:nvPr/>
        </p:nvSpPr>
        <p:spPr>
          <a:xfrm>
            <a:off x="8199120" y="1562735"/>
            <a:ext cx="371856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</a:t>
            </a:r>
            <a:r>
              <a:rPr lang="zh-CN" altLang="en-US"/>
              <a:t>CPU在工作时首先指令指针会通知CPU要执行的指令放在内存中的位置，将这些数据取出后通过总线将其送到控制单元中，指令译码器再将这些数据翻译成CPU可执行的形式，然后再通过算数逻辑单元对数据进行各种处理。处理完毕的数据会被送到寄存器中，再通过不同的指令继续运行或者通过数据总线传送到数据缓冲器中。这样CPU就完成了一条数据的处理，而这个过程是不断重复的,CPU工作的越快得到的结果也就越快。我们称CPU工作速度为主频，主频数值越高表明CPU工作越快</a:t>
            </a:r>
            <a:endParaRPr lang="zh-CN" altLang="en-US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4" grpId="1"/>
      <p:bldP spid="4" grpId="2"/>
      <p:bldP spid="4" grpId="3"/>
      <p:bldP spid="4" grpId="4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>
            <a:grpSpLocks noChangeAspect="1"/>
          </p:cNvGrpSpPr>
          <p:nvPr/>
        </p:nvGrpSpPr>
        <p:grpSpPr>
          <a:xfrm>
            <a:off x="698649" y="1990611"/>
            <a:ext cx="4851729" cy="3962601"/>
            <a:chOff x="3982285" y="1498295"/>
            <a:chExt cx="4198398" cy="3429000"/>
          </a:xfrm>
        </p:grpSpPr>
        <p:pic>
          <p:nvPicPr>
            <p:cNvPr id="3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2285" y="1498295"/>
              <a:ext cx="4198398" cy="3429000"/>
            </a:xfrm>
            <a:prstGeom prst="rect">
              <a:avLst/>
            </a:prstGeom>
          </p:spPr>
        </p:pic>
        <p:sp>
          <p:nvSpPr>
            <p:cNvPr id="4" name="Rectangle 7"/>
            <p:cNvSpPr/>
            <p:nvPr/>
          </p:nvSpPr>
          <p:spPr>
            <a:xfrm>
              <a:off x="4289612" y="1667435"/>
              <a:ext cx="3564000" cy="2232212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5" name="Group 8"/>
          <p:cNvGrpSpPr>
            <a:grpSpLocks noChangeAspect="1"/>
          </p:cNvGrpSpPr>
          <p:nvPr/>
        </p:nvGrpSpPr>
        <p:grpSpPr>
          <a:xfrm>
            <a:off x="5877389" y="1955357"/>
            <a:ext cx="734682" cy="677255"/>
            <a:chOff x="1189130" y="5325011"/>
            <a:chExt cx="976314" cy="900000"/>
          </a:xfrm>
        </p:grpSpPr>
        <p:sp>
          <p:nvSpPr>
            <p:cNvPr id="6" name="Oval 9"/>
            <p:cNvSpPr/>
            <p:nvPr/>
          </p:nvSpPr>
          <p:spPr>
            <a:xfrm>
              <a:off x="1216476" y="5325011"/>
              <a:ext cx="900000" cy="900000"/>
            </a:xfrm>
            <a:prstGeom prst="ellipse">
              <a:avLst/>
            </a:prstGeom>
            <a:noFill/>
            <a:ln w="19050" cap="flat" cmpd="sng" algn="ctr">
              <a:solidFill>
                <a:srgbClr val="202F3D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" name="TextBox 10"/>
            <p:cNvSpPr txBox="1"/>
            <p:nvPr/>
          </p:nvSpPr>
          <p:spPr>
            <a:xfrm>
              <a:off x="1189130" y="5337977"/>
              <a:ext cx="976314" cy="858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202F3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kumimoji="0" lang="id-ID" sz="3600" b="1" i="0" u="none" strike="noStrike" kern="0" cap="none" spc="0" normalizeH="0" baseline="0" noProof="0" dirty="0">
                <a:ln>
                  <a:noFill/>
                </a:ln>
                <a:solidFill>
                  <a:srgbClr val="202F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Rectangle 11"/>
          <p:cNvSpPr/>
          <p:nvPr/>
        </p:nvSpPr>
        <p:spPr bwMode="auto">
          <a:xfrm>
            <a:off x="6792524" y="1955139"/>
            <a:ext cx="4060170" cy="609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r>
              <a:rPr lang="zh-CN" altLang="en-US" sz="2400" dirty="0">
                <a:solidFill>
                  <a:prstClr val="white">
                    <a:lumMod val="65000"/>
                  </a:prstClr>
                </a:solidFill>
                <a:ea typeface="Roboto" panose="02000000000000000000" pitchFamily="2" charset="0"/>
                <a:cs typeface="Lato Light" charset="0"/>
                <a:sym typeface="Lato Light" charset="0"/>
              </a:rPr>
              <a:t>地址</a:t>
            </a:r>
            <a:endParaRPr lang="zh-CN" altLang="en-US" sz="2400" dirty="0">
              <a:solidFill>
                <a:prstClr val="white">
                  <a:lumMod val="65000"/>
                </a:prstClr>
              </a:solidFill>
              <a:ea typeface="Roboto" panose="02000000000000000000" pitchFamily="2" charset="0"/>
              <a:cs typeface="Lato Light" charset="0"/>
              <a:sym typeface="Lato Light" charset="0"/>
            </a:endParaRPr>
          </a:p>
        </p:txBody>
      </p:sp>
      <p:sp>
        <p:nvSpPr>
          <p:cNvPr id="10" name="Rectangle 13"/>
          <p:cNvSpPr/>
          <p:nvPr/>
        </p:nvSpPr>
        <p:spPr bwMode="auto">
          <a:xfrm>
            <a:off x="6792556" y="2938003"/>
            <a:ext cx="4060170" cy="609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r>
              <a:rPr lang="zh-CN" altLang="en-US" sz="2400" dirty="0">
                <a:solidFill>
                  <a:prstClr val="white">
                    <a:lumMod val="65000"/>
                  </a:prstClr>
                </a:solidFill>
                <a:ea typeface="Roboto" panose="02000000000000000000" pitchFamily="2" charset="0"/>
              </a:rPr>
              <a:t>指针</a:t>
            </a:r>
            <a:endParaRPr lang="en-US" sz="2400" dirty="0">
              <a:solidFill>
                <a:prstClr val="white">
                  <a:lumMod val="65000"/>
                </a:prstClr>
              </a:solidFill>
              <a:ea typeface="Roboto" panose="02000000000000000000" pitchFamily="2" charset="0"/>
              <a:cs typeface="Lato Light" charset="0"/>
              <a:sym typeface="Lato Light" charset="0"/>
            </a:endParaRPr>
          </a:p>
        </p:txBody>
      </p:sp>
      <p:grpSp>
        <p:nvGrpSpPr>
          <p:cNvPr id="14" name="Group 17"/>
          <p:cNvGrpSpPr>
            <a:grpSpLocks noChangeAspect="1"/>
          </p:cNvGrpSpPr>
          <p:nvPr/>
        </p:nvGrpSpPr>
        <p:grpSpPr>
          <a:xfrm>
            <a:off x="5877389" y="2938023"/>
            <a:ext cx="734682" cy="677254"/>
            <a:chOff x="4596117" y="5321843"/>
            <a:chExt cx="976314" cy="900000"/>
          </a:xfrm>
        </p:grpSpPr>
        <p:sp>
          <p:nvSpPr>
            <p:cNvPr id="15" name="TextBox 18"/>
            <p:cNvSpPr txBox="1"/>
            <p:nvPr/>
          </p:nvSpPr>
          <p:spPr>
            <a:xfrm>
              <a:off x="4596117" y="5338913"/>
              <a:ext cx="976314" cy="858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3600" b="1" kern="0" dirty="0">
                  <a:solidFill>
                    <a:srgbClr val="1C949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kumimoji="0" lang="id-ID" sz="3600" b="1" i="0" u="none" strike="noStrike" kern="0" cap="none" spc="0" normalizeH="0" baseline="0" noProof="0" dirty="0">
                <a:ln>
                  <a:noFill/>
                </a:ln>
                <a:solidFill>
                  <a:srgbClr val="1C949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Oval 19"/>
            <p:cNvSpPr/>
            <p:nvPr/>
          </p:nvSpPr>
          <p:spPr>
            <a:xfrm>
              <a:off x="4620205" y="5321843"/>
              <a:ext cx="900000" cy="900000"/>
            </a:xfrm>
            <a:prstGeom prst="ellipse">
              <a:avLst/>
            </a:prstGeom>
            <a:noFill/>
            <a:ln w="19050" cap="flat" cmpd="sng" algn="ctr">
              <a:solidFill>
                <a:srgbClr val="1C949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698226" y="741734"/>
            <a:ext cx="1922193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p>
            <a:r>
              <a:rPr lang="en-US" altLang="zh-CN" sz="4000" dirty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Part 03</a:t>
            </a:r>
            <a:endParaRPr lang="zh-CN" altLang="en-US" sz="4000" dirty="0">
              <a:solidFill>
                <a:srgbClr val="AF935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33400" y="487680"/>
            <a:ext cx="21183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atin typeface="方正舒体" panose="02010601030101010101" charset="-122"/>
                <a:ea typeface="方正舒体" panose="02010601030101010101" charset="-122"/>
              </a:rPr>
              <a:t>地址</a:t>
            </a:r>
            <a:endParaRPr lang="zh-CN" altLang="en-US" sz="3200" b="1">
              <a:latin typeface="方正舒体" panose="02010601030101010101" charset="-122"/>
              <a:ea typeface="方正舒体" panose="0201060103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1040" y="1508760"/>
            <a:ext cx="1048512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</a:t>
            </a:r>
            <a:r>
              <a:rPr lang="zh-CN" altLang="en-US"/>
              <a:t>现代计算机存储信息是按照二值信号表示的。二进制可以很好的被表示、存储和传输。对于底层电路的控制，二进制中的0和1就好比开关一样，不同的开闭状态表示不同的信号，也就实现了信号的表示、存储和传输。在源程序中，值0和1被称为位序列，也被称为比特序列。8个位组成一个字节，而每个字节都有一个唯一的整数值，这个整数值又对应于某些字符。我们将所有的字符和它对应的整数值按顺序制作成表格，这张表格便是我们熟知的ASCⅡ码表。这个整数值又有一个别名：地址。由于二进制表示太过冗长，而十进制的表示法与位模式的互相转换又很麻烦，我们引进了十六进制。这便是地址的存储方式和存储原理</a:t>
            </a:r>
            <a:endParaRPr lang="zh-CN" altLang="en-US"/>
          </a:p>
        </p:txBody>
      </p:sp>
      <p:graphicFrame>
        <p:nvGraphicFramePr>
          <p:cNvPr id="4" name="表格 3"/>
          <p:cNvGraphicFramePr/>
          <p:nvPr/>
        </p:nvGraphicFramePr>
        <p:xfrm>
          <a:off x="2407920" y="3771900"/>
          <a:ext cx="8529320" cy="11430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066165"/>
                <a:gridCol w="1066165"/>
                <a:gridCol w="1066165"/>
                <a:gridCol w="1066165"/>
                <a:gridCol w="1066165"/>
                <a:gridCol w="1066165"/>
                <a:gridCol w="1066165"/>
                <a:gridCol w="106616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7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7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0000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0001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0010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0011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0100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0101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0110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0111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表格 4"/>
          <p:cNvGraphicFramePr/>
          <p:nvPr/>
        </p:nvGraphicFramePr>
        <p:xfrm>
          <a:off x="2407920" y="4914900"/>
          <a:ext cx="8533765" cy="11430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066165"/>
                <a:gridCol w="1066165"/>
                <a:gridCol w="1066165"/>
                <a:gridCol w="1066165"/>
                <a:gridCol w="1066165"/>
                <a:gridCol w="1066165"/>
                <a:gridCol w="1066165"/>
                <a:gridCol w="106616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A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B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C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F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15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1000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1001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1010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1011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1100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1101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1110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1111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/>
        </p:nvGraphicFramePr>
        <p:xfrm>
          <a:off x="1006475" y="3771900"/>
          <a:ext cx="1401445" cy="228727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01445"/>
              </a:tblGrid>
              <a:tr h="11290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十六进制数值</a:t>
                      </a:r>
                      <a:endParaRPr lang="zh-CN" altLang="en-US" sz="1400"/>
                    </a:p>
                    <a:p>
                      <a:pPr algn="ctr">
                        <a:buNone/>
                      </a:pPr>
                      <a:endParaRPr lang="zh-CN" altLang="en-US" sz="1200"/>
                    </a:p>
                    <a:p>
                      <a:pPr algn="ctr">
                        <a:buNone/>
                      </a:pPr>
                      <a:r>
                        <a:rPr lang="zh-CN" altLang="en-US" sz="1400"/>
                        <a:t>十进制</a:t>
                      </a:r>
                      <a:endParaRPr lang="zh-CN" altLang="en-US" sz="1400"/>
                    </a:p>
                    <a:p>
                      <a:pPr algn="ctr">
                        <a:buNone/>
                      </a:pPr>
                      <a:endParaRPr lang="zh-CN" altLang="en-US" sz="1400"/>
                    </a:p>
                    <a:p>
                      <a:pPr algn="ctr">
                        <a:buNone/>
                      </a:pPr>
                      <a:r>
                        <a:rPr lang="zh-CN" altLang="en-US" sz="1400"/>
                        <a:t>二进制</a:t>
                      </a:r>
                      <a:endParaRPr lang="zh-CN" altLang="en-US" sz="1400"/>
                    </a:p>
                  </a:txBody>
                  <a:tcPr/>
                </a:tc>
              </a:tr>
              <a:tr h="11582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 b="1"/>
                        <a:t>十六进制数值</a:t>
                      </a:r>
                      <a:endParaRPr lang="zh-CN" altLang="en-US" sz="1400" b="1"/>
                    </a:p>
                    <a:p>
                      <a:pPr algn="ctr">
                        <a:buNone/>
                      </a:pPr>
                      <a:endParaRPr lang="zh-CN" altLang="en-US" sz="1400" b="1"/>
                    </a:p>
                    <a:p>
                      <a:pPr algn="ctr">
                        <a:buNone/>
                      </a:pPr>
                      <a:r>
                        <a:rPr lang="zh-CN" altLang="en-US" sz="1400" b="1"/>
                        <a:t>十进制</a:t>
                      </a:r>
                      <a:endParaRPr lang="zh-CN" altLang="en-US" sz="1400" b="1"/>
                    </a:p>
                    <a:p>
                      <a:pPr algn="ctr">
                        <a:buNone/>
                      </a:pPr>
                      <a:endParaRPr lang="zh-CN" altLang="en-US" sz="1400" b="1"/>
                    </a:p>
                    <a:p>
                      <a:pPr algn="ctr">
                        <a:buNone/>
                      </a:pPr>
                      <a:r>
                        <a:rPr lang="zh-CN" altLang="en-US" sz="1400" b="1"/>
                        <a:t>二进制</a:t>
                      </a:r>
                      <a:endParaRPr lang="zh-CN" altLang="en-US" sz="1400" b="1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09600" y="457200"/>
            <a:ext cx="46786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atin typeface="方正舒体" panose="02010601030101010101" charset="-122"/>
                <a:ea typeface="方正舒体" panose="02010601030101010101" charset="-122"/>
              </a:rPr>
              <a:t>指针在单项链表中的应用</a:t>
            </a:r>
            <a:endParaRPr lang="zh-CN" altLang="en-US" sz="3200" b="1">
              <a:latin typeface="方正舒体" panose="02010601030101010101" charset="-122"/>
              <a:ea typeface="方正舒体" panose="0201060103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1520" y="1173480"/>
            <a:ext cx="493839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链表建立的步骤：</a:t>
            </a:r>
            <a:endParaRPr lang="zh-CN" altLang="en-US"/>
          </a:p>
          <a:p>
            <a:r>
              <a:rPr lang="zh-CN" altLang="en-US"/>
              <a:t>第一步：建立第一个结点</a:t>
            </a:r>
            <a:endParaRPr lang="zh-CN" altLang="en-US"/>
          </a:p>
          <a:p>
            <a:r>
              <a:rPr lang="en-US" altLang="zh-CN"/>
              <a:t>struct node</a:t>
            </a:r>
            <a:endParaRPr lang="en-US" altLang="zh-CN"/>
          </a:p>
          <a:p>
            <a:r>
              <a:rPr lang="en-US" altLang="zh-CN"/>
              <a:t>{</a:t>
            </a:r>
            <a:endParaRPr lang="en-US" altLang="zh-CN"/>
          </a:p>
          <a:p>
            <a:r>
              <a:rPr lang="en-US" altLang="zh-CN"/>
              <a:t>      int   date;</a:t>
            </a:r>
            <a:endParaRPr lang="en-US" altLang="zh-CN"/>
          </a:p>
          <a:p>
            <a:r>
              <a:rPr lang="en-US" altLang="zh-CN"/>
              <a:t>      struct *next;</a:t>
            </a:r>
            <a:endParaRPr lang="en-US" altLang="zh-CN"/>
          </a:p>
          <a:p>
            <a:r>
              <a:rPr lang="en-US" altLang="zh-CN"/>
              <a:t>};</a:t>
            </a:r>
            <a:endParaRPr lang="en-US" altLang="zh-CN"/>
          </a:p>
          <a:p>
            <a:r>
              <a:rPr lang="en-US" altLang="zh-CN"/>
              <a:t>struct node *p,*p1,*head;</a:t>
            </a:r>
            <a:endParaRPr lang="en-US" altLang="zh-CN"/>
          </a:p>
          <a:p>
            <a:r>
              <a:rPr lang="en-US" altLang="zh-CN"/>
              <a:t>head=p=p1=(struct*)malloc(sizeof(struct node));</a:t>
            </a:r>
            <a:endParaRPr lang="en-US" altLang="zh-CN"/>
          </a:p>
        </p:txBody>
      </p:sp>
      <p:sp>
        <p:nvSpPr>
          <p:cNvPr id="4" name="圆角矩形 3"/>
          <p:cNvSpPr/>
          <p:nvPr/>
        </p:nvSpPr>
        <p:spPr>
          <a:xfrm>
            <a:off x="2964815" y="4214495"/>
            <a:ext cx="2560320" cy="1432560"/>
          </a:xfrm>
          <a:prstGeom prst="round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800">
                <a:latin typeface="方正舒体" panose="02010601030101010101" charset="-122"/>
                <a:ea typeface="方正舒体" panose="02010601030101010101" charset="-122"/>
              </a:rPr>
              <a:t>p,p1,head</a:t>
            </a:r>
            <a:endParaRPr lang="en-US" altLang="zh-CN" sz="2800">
              <a:latin typeface="方正舒体" panose="02010601030101010101" charset="-122"/>
              <a:ea typeface="方正舒体" panose="02010601030101010101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5631815" y="4717415"/>
            <a:ext cx="12801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7096125" y="3447415"/>
            <a:ext cx="1538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方正舒体" panose="02010601030101010101" charset="-122"/>
                <a:ea typeface="方正舒体" panose="02010601030101010101" charset="-122"/>
              </a:rPr>
              <a:t>第一个结点</a:t>
            </a:r>
            <a:endParaRPr lang="zh-CN" altLang="en-US" b="1">
              <a:latin typeface="方正舒体" panose="02010601030101010101" charset="-122"/>
              <a:ea typeface="方正舒体" panose="02010601030101010101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7034530" y="3815715"/>
            <a:ext cx="1600200" cy="1889760"/>
          </a:xfrm>
          <a:prstGeom prst="round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>
                <a:latin typeface="方正舒体" panose="02010601030101010101" charset="-122"/>
                <a:ea typeface="方正舒体" panose="02010601030101010101" charset="-122"/>
              </a:rPr>
              <a:t>date</a:t>
            </a:r>
            <a:endParaRPr lang="en-US" altLang="zh-CN" sz="2000">
              <a:latin typeface="方正舒体" panose="02010601030101010101" charset="-122"/>
              <a:ea typeface="方正舒体" panose="02010601030101010101" charset="-122"/>
            </a:endParaRPr>
          </a:p>
          <a:p>
            <a:pPr algn="ctr"/>
            <a:endParaRPr lang="en-US" altLang="zh-CN" sz="2000">
              <a:latin typeface="方正舒体" panose="02010601030101010101" charset="-122"/>
              <a:ea typeface="方正舒体" panose="02010601030101010101" charset="-122"/>
            </a:endParaRPr>
          </a:p>
          <a:p>
            <a:pPr algn="ctr"/>
            <a:endParaRPr lang="en-US" altLang="zh-CN" sz="2000">
              <a:latin typeface="方正舒体" panose="02010601030101010101" charset="-122"/>
              <a:ea typeface="方正舒体" panose="02010601030101010101" charset="-122"/>
            </a:endParaRPr>
          </a:p>
          <a:p>
            <a:pPr algn="ctr"/>
            <a:r>
              <a:rPr lang="en-US" altLang="zh-CN" sz="2000">
                <a:latin typeface="方正舒体" panose="02010601030101010101" charset="-122"/>
                <a:ea typeface="方正舒体" panose="02010601030101010101" charset="-122"/>
              </a:rPr>
              <a:t>next</a:t>
            </a:r>
            <a:endParaRPr lang="en-US" altLang="zh-CN" sz="2000">
              <a:latin typeface="方正舒体" panose="02010601030101010101" charset="-122"/>
              <a:ea typeface="方正舒体" panose="02010601030101010101" charset="-122"/>
            </a:endParaRPr>
          </a:p>
        </p:txBody>
      </p:sp>
      <p:cxnSp>
        <p:nvCxnSpPr>
          <p:cNvPr id="7" name="直接连接符 6"/>
          <p:cNvCxnSpPr>
            <a:stCxn id="6" idx="1"/>
            <a:endCxn id="6" idx="3"/>
          </p:cNvCxnSpPr>
          <p:nvPr/>
        </p:nvCxnSpPr>
        <p:spPr>
          <a:xfrm>
            <a:off x="7034530" y="4760595"/>
            <a:ext cx="16002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bldLvl="0" animBg="1"/>
      <p:bldP spid="8" grpId="0"/>
      <p:bldP spid="6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85800" y="1310640"/>
            <a:ext cx="60344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第二步：给头结点的数据成员赋值，并创建第二个结点</a:t>
            </a:r>
            <a:endParaRPr lang="zh-CN" altLang="en-US"/>
          </a:p>
          <a:p>
            <a:r>
              <a:rPr lang="en-US" altLang="zh-CN"/>
              <a:t>cin&gt;&gt;p-&gt;date;</a:t>
            </a:r>
            <a:endParaRPr lang="en-US" altLang="zh-CN"/>
          </a:p>
          <a:p>
            <a:r>
              <a:rPr lang="en-US" altLang="zh-CN"/>
              <a:t>p=</a:t>
            </a:r>
            <a:r>
              <a:rPr lang="en-US" altLang="zh-CN">
                <a:sym typeface="+mn-ea"/>
              </a:rPr>
              <a:t>(struct*)malloc(sizeof(struct node));</a:t>
            </a:r>
            <a:endParaRPr lang="en-US" altLang="zh-CN"/>
          </a:p>
        </p:txBody>
      </p:sp>
      <p:grpSp>
        <p:nvGrpSpPr>
          <p:cNvPr id="17" name="组合 16"/>
          <p:cNvGrpSpPr/>
          <p:nvPr/>
        </p:nvGrpSpPr>
        <p:grpSpPr>
          <a:xfrm>
            <a:off x="822960" y="2992755"/>
            <a:ext cx="5288280" cy="2454910"/>
            <a:chOff x="1296" y="4713"/>
            <a:chExt cx="8328" cy="3866"/>
          </a:xfrm>
        </p:grpSpPr>
        <p:sp>
          <p:nvSpPr>
            <p:cNvPr id="4" name="圆角矩形 3"/>
            <p:cNvSpPr/>
            <p:nvPr/>
          </p:nvSpPr>
          <p:spPr>
            <a:xfrm>
              <a:off x="1296" y="5533"/>
              <a:ext cx="3168" cy="3047"/>
            </a:xfrm>
            <a:prstGeom prst="round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2800">
                  <a:latin typeface="方正舒体" panose="02010601030101010101" charset="-122"/>
                  <a:ea typeface="方正舒体" panose="02010601030101010101" charset="-122"/>
                </a:rPr>
                <a:t>p1,head</a:t>
              </a:r>
              <a:endParaRPr lang="en-US" altLang="zh-CN" sz="2800">
                <a:latin typeface="方正舒体" panose="02010601030101010101" charset="-122"/>
                <a:ea typeface="方正舒体" panose="02010601030101010101" charset="-122"/>
              </a:endParaRPr>
            </a:p>
          </p:txBody>
        </p:sp>
        <p:cxnSp>
          <p:nvCxnSpPr>
            <p:cNvPr id="5" name="直接箭头连接符 4"/>
            <p:cNvCxnSpPr/>
            <p:nvPr/>
          </p:nvCxnSpPr>
          <p:spPr>
            <a:xfrm flipV="1">
              <a:off x="4752" y="6781"/>
              <a:ext cx="201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圆角矩形 5"/>
            <p:cNvSpPr/>
            <p:nvPr/>
          </p:nvSpPr>
          <p:spPr>
            <a:xfrm>
              <a:off x="7104" y="5293"/>
              <a:ext cx="2520" cy="2976"/>
            </a:xfrm>
            <a:prstGeom prst="round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2000">
                  <a:latin typeface="方正舒体" panose="02010601030101010101" charset="-122"/>
                  <a:ea typeface="方正舒体" panose="02010601030101010101" charset="-122"/>
                </a:rPr>
                <a:t>date</a:t>
              </a:r>
              <a:endParaRPr lang="en-US" altLang="zh-CN" sz="2000">
                <a:latin typeface="方正舒体" panose="02010601030101010101" charset="-122"/>
                <a:ea typeface="方正舒体" panose="02010601030101010101" charset="-122"/>
              </a:endParaRPr>
            </a:p>
            <a:p>
              <a:pPr algn="ctr"/>
              <a:endParaRPr lang="en-US" altLang="zh-CN" sz="2000">
                <a:latin typeface="方正舒体" panose="02010601030101010101" charset="-122"/>
                <a:ea typeface="方正舒体" panose="02010601030101010101" charset="-122"/>
              </a:endParaRPr>
            </a:p>
            <a:p>
              <a:pPr algn="ctr"/>
              <a:endParaRPr lang="en-US" altLang="zh-CN" sz="2000">
                <a:latin typeface="方正舒体" panose="02010601030101010101" charset="-122"/>
                <a:ea typeface="方正舒体" panose="02010601030101010101" charset="-122"/>
              </a:endParaRPr>
            </a:p>
            <a:p>
              <a:pPr algn="ctr"/>
              <a:r>
                <a:rPr lang="en-US" altLang="zh-CN" sz="2000">
                  <a:latin typeface="方正舒体" panose="02010601030101010101" charset="-122"/>
                  <a:ea typeface="方正舒体" panose="02010601030101010101" charset="-122"/>
                </a:rPr>
                <a:t>next</a:t>
              </a:r>
              <a:endParaRPr lang="en-US" altLang="zh-CN" sz="2000">
                <a:latin typeface="方正舒体" panose="02010601030101010101" charset="-122"/>
                <a:ea typeface="方正舒体" panose="02010601030101010101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201" y="4713"/>
              <a:ext cx="242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latin typeface="方正舒体" panose="02010601030101010101" charset="-122"/>
                  <a:ea typeface="方正舒体" panose="02010601030101010101" charset="-122"/>
                </a:rPr>
                <a:t>第一个结点</a:t>
              </a:r>
              <a:endParaRPr lang="zh-CN" altLang="en-US" b="1">
                <a:latin typeface="方正舒体" panose="02010601030101010101" charset="-122"/>
                <a:ea typeface="方正舒体" panose="02010601030101010101" charset="-122"/>
              </a:endParaRPr>
            </a:p>
          </p:txBody>
        </p:sp>
        <p:cxnSp>
          <p:nvCxnSpPr>
            <p:cNvPr id="7" name="直接连接符 6"/>
            <p:cNvCxnSpPr>
              <a:stCxn id="6" idx="1"/>
              <a:endCxn id="6" idx="3"/>
            </p:cNvCxnSpPr>
            <p:nvPr/>
          </p:nvCxnSpPr>
          <p:spPr>
            <a:xfrm>
              <a:off x="7104" y="6781"/>
              <a:ext cx="252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圆角矩形 9"/>
          <p:cNvSpPr/>
          <p:nvPr/>
        </p:nvSpPr>
        <p:spPr>
          <a:xfrm>
            <a:off x="6704965" y="4184015"/>
            <a:ext cx="1295400" cy="899160"/>
          </a:xfrm>
          <a:prstGeom prst="round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p</a:t>
            </a:r>
            <a:endParaRPr lang="en-US" altLang="zh-CN"/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8153400" y="4480560"/>
            <a:ext cx="108204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9235440" y="2962275"/>
            <a:ext cx="2133600" cy="2288540"/>
            <a:chOff x="14544" y="4665"/>
            <a:chExt cx="3360" cy="3604"/>
          </a:xfrm>
        </p:grpSpPr>
        <p:sp>
          <p:nvSpPr>
            <p:cNvPr id="13" name="圆角矩形 12"/>
            <p:cNvSpPr/>
            <p:nvPr/>
          </p:nvSpPr>
          <p:spPr>
            <a:xfrm>
              <a:off x="14544" y="5293"/>
              <a:ext cx="2520" cy="2976"/>
            </a:xfrm>
            <a:prstGeom prst="round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2000">
                  <a:latin typeface="方正舒体" panose="02010601030101010101" charset="-122"/>
                  <a:ea typeface="方正舒体" panose="02010601030101010101" charset="-122"/>
                </a:rPr>
                <a:t>date</a:t>
              </a:r>
              <a:endParaRPr lang="en-US" altLang="zh-CN" sz="2000">
                <a:latin typeface="方正舒体" panose="02010601030101010101" charset="-122"/>
                <a:ea typeface="方正舒体" panose="02010601030101010101" charset="-122"/>
              </a:endParaRPr>
            </a:p>
            <a:p>
              <a:pPr algn="ctr"/>
              <a:endParaRPr lang="en-US" altLang="zh-CN" sz="2000">
                <a:latin typeface="方正舒体" panose="02010601030101010101" charset="-122"/>
                <a:ea typeface="方正舒体" panose="02010601030101010101" charset="-122"/>
              </a:endParaRPr>
            </a:p>
            <a:p>
              <a:pPr algn="ctr"/>
              <a:endParaRPr lang="en-US" altLang="zh-CN" sz="2000">
                <a:latin typeface="方正舒体" panose="02010601030101010101" charset="-122"/>
                <a:ea typeface="方正舒体" panose="02010601030101010101" charset="-122"/>
              </a:endParaRPr>
            </a:p>
            <a:p>
              <a:pPr algn="ctr"/>
              <a:r>
                <a:rPr lang="en-US" altLang="zh-CN" sz="2000">
                  <a:latin typeface="方正舒体" panose="02010601030101010101" charset="-122"/>
                  <a:ea typeface="方正舒体" panose="02010601030101010101" charset="-122"/>
                </a:rPr>
                <a:t>next</a:t>
              </a:r>
              <a:endParaRPr lang="en-US" altLang="zh-CN" sz="2000">
                <a:latin typeface="方正舒体" panose="02010601030101010101" charset="-122"/>
                <a:ea typeface="方正舒体" panose="02010601030101010101" charset="-122"/>
              </a:endParaRPr>
            </a:p>
          </p:txBody>
        </p:sp>
        <p:cxnSp>
          <p:nvCxnSpPr>
            <p:cNvPr id="14" name="直接连接符 13"/>
            <p:cNvCxnSpPr>
              <a:stCxn id="13" idx="1"/>
              <a:endCxn id="13" idx="3"/>
            </p:cNvCxnSpPr>
            <p:nvPr/>
          </p:nvCxnSpPr>
          <p:spPr>
            <a:xfrm>
              <a:off x="14544" y="6781"/>
              <a:ext cx="252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14808" y="4665"/>
              <a:ext cx="309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 b="1">
                  <a:latin typeface="方正舒体" panose="02010601030101010101" charset="-122"/>
                  <a:ea typeface="方正舒体" panose="02010601030101010101" charset="-122"/>
                </a:rPr>
                <a:t>第二个结点</a:t>
              </a:r>
              <a:endParaRPr lang="zh-CN" altLang="en-US" sz="2000" b="1">
                <a:latin typeface="方正舒体" panose="02010601030101010101" charset="-122"/>
                <a:ea typeface="方正舒体" panose="02010601030101010101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36" name="组合 35"/>
          <p:cNvGrpSpPr/>
          <p:nvPr/>
        </p:nvGrpSpPr>
        <p:grpSpPr>
          <a:xfrm>
            <a:off x="1684020" y="2892425"/>
            <a:ext cx="8823960" cy="2485390"/>
            <a:chOff x="2652" y="4555"/>
            <a:chExt cx="13896" cy="3914"/>
          </a:xfrm>
        </p:grpSpPr>
        <p:sp>
          <p:nvSpPr>
            <p:cNvPr id="8" name="文本框 7"/>
            <p:cNvSpPr txBox="1"/>
            <p:nvPr/>
          </p:nvSpPr>
          <p:spPr>
            <a:xfrm>
              <a:off x="7593" y="4603"/>
              <a:ext cx="226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latin typeface="方正舒体" panose="02010601030101010101" charset="-122"/>
                  <a:ea typeface="方正舒体" panose="02010601030101010101" charset="-122"/>
                </a:rPr>
                <a:t>第一个结点</a:t>
              </a:r>
              <a:endParaRPr lang="zh-CN" altLang="en-US" b="1">
                <a:latin typeface="方正舒体" panose="02010601030101010101" charset="-122"/>
                <a:ea typeface="方正舒体" panose="02010601030101010101" charset="-122"/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7511" y="5183"/>
              <a:ext cx="2109" cy="2976"/>
            </a:xfrm>
            <a:prstGeom prst="round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2000">
                  <a:latin typeface="方正舒体" panose="02010601030101010101" charset="-122"/>
                  <a:ea typeface="方正舒体" panose="02010601030101010101" charset="-122"/>
                </a:rPr>
                <a:t>date</a:t>
              </a:r>
              <a:endParaRPr lang="en-US" altLang="zh-CN" sz="2000">
                <a:latin typeface="方正舒体" panose="02010601030101010101" charset="-122"/>
                <a:ea typeface="方正舒体" panose="02010601030101010101" charset="-122"/>
              </a:endParaRPr>
            </a:p>
            <a:p>
              <a:pPr algn="ctr"/>
              <a:endParaRPr lang="en-US" altLang="zh-CN" sz="2000">
                <a:latin typeface="方正舒体" panose="02010601030101010101" charset="-122"/>
                <a:ea typeface="方正舒体" panose="02010601030101010101" charset="-122"/>
              </a:endParaRPr>
            </a:p>
            <a:p>
              <a:pPr algn="ctr"/>
              <a:endParaRPr lang="en-US" altLang="zh-CN" sz="2000">
                <a:latin typeface="方正舒体" panose="02010601030101010101" charset="-122"/>
                <a:ea typeface="方正舒体" panose="02010601030101010101" charset="-122"/>
              </a:endParaRPr>
            </a:p>
            <a:p>
              <a:pPr algn="ctr"/>
              <a:r>
                <a:rPr lang="en-US" altLang="zh-CN" sz="2000">
                  <a:latin typeface="方正舒体" panose="02010601030101010101" charset="-122"/>
                  <a:ea typeface="方正舒体" panose="02010601030101010101" charset="-122"/>
                </a:rPr>
                <a:t>next</a:t>
              </a:r>
              <a:endParaRPr lang="en-US" altLang="zh-CN" sz="2000">
                <a:latin typeface="方正舒体" panose="02010601030101010101" charset="-122"/>
                <a:ea typeface="方正舒体" panose="02010601030101010101" charset="-122"/>
              </a:endParaRPr>
            </a:p>
          </p:txBody>
        </p:sp>
        <p:cxnSp>
          <p:nvCxnSpPr>
            <p:cNvPr id="7" name="直接连接符 6"/>
            <p:cNvCxnSpPr>
              <a:stCxn id="6" idx="1"/>
              <a:endCxn id="6" idx="3"/>
            </p:cNvCxnSpPr>
            <p:nvPr/>
          </p:nvCxnSpPr>
          <p:spPr>
            <a:xfrm>
              <a:off x="7511" y="6671"/>
              <a:ext cx="21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组合 1"/>
            <p:cNvGrpSpPr/>
            <p:nvPr/>
          </p:nvGrpSpPr>
          <p:grpSpPr>
            <a:xfrm>
              <a:off x="2652" y="4555"/>
              <a:ext cx="13896" cy="3914"/>
              <a:chOff x="2652" y="4555"/>
              <a:chExt cx="13896" cy="3914"/>
            </a:xfrm>
          </p:grpSpPr>
          <p:cxnSp>
            <p:nvCxnSpPr>
              <p:cNvPr id="4" name="肘形连接符 3"/>
              <p:cNvCxnSpPr/>
              <p:nvPr/>
            </p:nvCxnSpPr>
            <p:spPr>
              <a:xfrm flipV="1">
                <a:off x="9624" y="6144"/>
                <a:ext cx="4104" cy="1344"/>
              </a:xfrm>
              <a:prstGeom prst="bentConnector3">
                <a:avLst>
                  <a:gd name="adj1" fmla="val 13767"/>
                </a:avLst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组合 4"/>
              <p:cNvGrpSpPr/>
              <p:nvPr/>
            </p:nvGrpSpPr>
            <p:grpSpPr>
              <a:xfrm>
                <a:off x="2652" y="4555"/>
                <a:ext cx="13896" cy="3914"/>
                <a:chOff x="2652" y="4555"/>
                <a:chExt cx="13896" cy="3914"/>
              </a:xfrm>
            </p:grpSpPr>
            <p:sp>
              <p:nvSpPr>
                <p:cNvPr id="9" name="文本框 8"/>
                <p:cNvSpPr txBox="1"/>
                <p:nvPr/>
              </p:nvSpPr>
              <p:spPr>
                <a:xfrm>
                  <a:off x="13958" y="4555"/>
                  <a:ext cx="2591" cy="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zh-CN" altLang="en-US" sz="2000" b="1">
                      <a:latin typeface="方正舒体" panose="02010601030101010101" charset="-122"/>
                      <a:ea typeface="方正舒体" panose="02010601030101010101" charset="-122"/>
                    </a:rPr>
                    <a:t>第二个点</a:t>
                  </a:r>
                  <a:endParaRPr lang="zh-CN" altLang="en-US" sz="2000" b="1">
                    <a:latin typeface="方正舒体" panose="02010601030101010101" charset="-122"/>
                    <a:ea typeface="方正舒体" panose="02010601030101010101" charset="-122"/>
                  </a:endParaRPr>
                </a:p>
              </p:txBody>
            </p:sp>
            <p:sp>
              <p:nvSpPr>
                <p:cNvPr id="10" name="圆角矩形 9"/>
                <p:cNvSpPr/>
                <p:nvPr/>
              </p:nvSpPr>
              <p:spPr>
                <a:xfrm>
                  <a:off x="10402" y="6479"/>
                  <a:ext cx="1707" cy="1416"/>
                </a:xfrm>
                <a:prstGeom prst="roundRect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r>
                    <a:rPr lang="en-US" altLang="zh-CN"/>
                    <a:t>p1,p</a:t>
                  </a:r>
                  <a:endParaRPr lang="en-US" altLang="zh-CN"/>
                </a:p>
              </p:txBody>
            </p:sp>
            <p:cxnSp>
              <p:nvCxnSpPr>
                <p:cNvPr id="11" name="直接箭头连接符 10"/>
                <p:cNvCxnSpPr/>
                <p:nvPr/>
              </p:nvCxnSpPr>
              <p:spPr>
                <a:xfrm flipV="1">
                  <a:off x="12109" y="6706"/>
                  <a:ext cx="1426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圆角矩形 11"/>
                <p:cNvSpPr/>
                <p:nvPr/>
              </p:nvSpPr>
              <p:spPr>
                <a:xfrm>
                  <a:off x="2652" y="5423"/>
                  <a:ext cx="2651" cy="3047"/>
                </a:xfrm>
                <a:prstGeom prst="roundRect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2800">
                      <a:latin typeface="方正舒体" panose="02010601030101010101" charset="-122"/>
                      <a:ea typeface="方正舒体" panose="02010601030101010101" charset="-122"/>
                    </a:rPr>
                    <a:t>head</a:t>
                  </a:r>
                  <a:endParaRPr lang="en-US" altLang="zh-CN" sz="2800">
                    <a:latin typeface="方正舒体" panose="02010601030101010101" charset="-122"/>
                    <a:ea typeface="方正舒体" panose="02010601030101010101" charset="-122"/>
                  </a:endParaRPr>
                </a:p>
              </p:txBody>
            </p:sp>
            <p:cxnSp>
              <p:nvCxnSpPr>
                <p:cNvPr id="13" name="直接箭头连接符 12"/>
                <p:cNvCxnSpPr/>
                <p:nvPr/>
              </p:nvCxnSpPr>
              <p:spPr>
                <a:xfrm flipV="1">
                  <a:off x="5543" y="6671"/>
                  <a:ext cx="1687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" name="组合 13"/>
                <p:cNvGrpSpPr/>
                <p:nvPr/>
              </p:nvGrpSpPr>
              <p:grpSpPr>
                <a:xfrm>
                  <a:off x="13728" y="5183"/>
                  <a:ext cx="2108" cy="2976"/>
                  <a:chOff x="7511" y="5183"/>
                  <a:chExt cx="2108" cy="2976"/>
                </a:xfrm>
              </p:grpSpPr>
              <p:sp>
                <p:nvSpPr>
                  <p:cNvPr id="16" name="圆角矩形 15"/>
                  <p:cNvSpPr/>
                  <p:nvPr/>
                </p:nvSpPr>
                <p:spPr>
                  <a:xfrm>
                    <a:off x="7511" y="5183"/>
                    <a:ext cx="2109" cy="2976"/>
                  </a:xfrm>
                  <a:prstGeom prst="roundRect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p>
                    <a:pPr algn="ctr"/>
                    <a:r>
                      <a:rPr lang="en-US" altLang="zh-CN" sz="2000">
                        <a:latin typeface="方正舒体" panose="02010601030101010101" charset="-122"/>
                        <a:ea typeface="方正舒体" panose="02010601030101010101" charset="-122"/>
                      </a:rPr>
                      <a:t>date</a:t>
                    </a:r>
                    <a:endParaRPr lang="en-US" altLang="zh-CN" sz="2000">
                      <a:latin typeface="方正舒体" panose="02010601030101010101" charset="-122"/>
                      <a:ea typeface="方正舒体" panose="02010601030101010101" charset="-122"/>
                    </a:endParaRPr>
                  </a:p>
                  <a:p>
                    <a:pPr algn="ctr"/>
                    <a:endParaRPr lang="en-US" altLang="zh-CN" sz="2000">
                      <a:latin typeface="方正舒体" panose="02010601030101010101" charset="-122"/>
                      <a:ea typeface="方正舒体" panose="02010601030101010101" charset="-122"/>
                    </a:endParaRPr>
                  </a:p>
                  <a:p>
                    <a:pPr algn="ctr"/>
                    <a:endParaRPr lang="en-US" altLang="zh-CN" sz="2000">
                      <a:latin typeface="方正舒体" panose="02010601030101010101" charset="-122"/>
                      <a:ea typeface="方正舒体" panose="02010601030101010101" charset="-122"/>
                    </a:endParaRPr>
                  </a:p>
                  <a:p>
                    <a:pPr algn="ctr"/>
                    <a:r>
                      <a:rPr lang="en-US" altLang="zh-CN" sz="2000">
                        <a:latin typeface="方正舒体" panose="02010601030101010101" charset="-122"/>
                        <a:ea typeface="方正舒体" panose="02010601030101010101" charset="-122"/>
                      </a:rPr>
                      <a:t>next</a:t>
                    </a:r>
                    <a:endParaRPr lang="en-US" altLang="zh-CN" sz="2000">
                      <a:latin typeface="方正舒体" panose="02010601030101010101" charset="-122"/>
                      <a:ea typeface="方正舒体" panose="02010601030101010101" charset="-122"/>
                    </a:endParaRPr>
                  </a:p>
                </p:txBody>
              </p:sp>
              <p:cxnSp>
                <p:nvCxnSpPr>
                  <p:cNvPr id="17" name="直接连接符 16"/>
                  <p:cNvCxnSpPr>
                    <a:stCxn id="16" idx="1"/>
                    <a:endCxn id="16" idx="3"/>
                  </p:cNvCxnSpPr>
                  <p:nvPr/>
                </p:nvCxnSpPr>
                <p:spPr>
                  <a:xfrm>
                    <a:off x="7511" y="6671"/>
                    <a:ext cx="2109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18" name="文本框 17"/>
          <p:cNvSpPr txBox="1"/>
          <p:nvPr/>
        </p:nvSpPr>
        <p:spPr>
          <a:xfrm>
            <a:off x="944880" y="1127760"/>
            <a:ext cx="74218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第三步：将头结点和第二个结点连接起来</a:t>
            </a:r>
            <a:r>
              <a:rPr lang="en-US" altLang="zh-CN"/>
              <a:t>,</a:t>
            </a:r>
            <a:r>
              <a:rPr lang="zh-CN" altLang="en-US"/>
              <a:t>并将</a:t>
            </a:r>
            <a:r>
              <a:rPr lang="en-US" altLang="zh-CN"/>
              <a:t>p1</a:t>
            </a:r>
            <a:r>
              <a:rPr lang="zh-CN" altLang="en-US"/>
              <a:t>指针指向第二个结点</a:t>
            </a:r>
            <a:endParaRPr lang="zh-CN" altLang="en-US"/>
          </a:p>
          <a:p>
            <a:r>
              <a:rPr lang="en-US" altLang="zh-CN"/>
              <a:t>p1-&gt;next=p;</a:t>
            </a:r>
            <a:endParaRPr lang="en-US" altLang="zh-CN"/>
          </a:p>
          <a:p>
            <a:r>
              <a:rPr lang="en-US" altLang="zh-CN"/>
              <a:t>P1=P;</a:t>
            </a:r>
            <a:endParaRPr lang="en-US" altLang="zh-CN"/>
          </a:p>
        </p:txBody>
      </p:sp>
      <p:sp>
        <p:nvSpPr>
          <p:cNvPr id="19" name="文本框 18"/>
          <p:cNvSpPr txBox="1"/>
          <p:nvPr/>
        </p:nvSpPr>
        <p:spPr>
          <a:xfrm>
            <a:off x="929640" y="5867400"/>
            <a:ext cx="77876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第四步：重复第二、第三步，直到不再创建新结点时</a:t>
            </a:r>
            <a:endParaRPr lang="zh-CN" altLang="en-US"/>
          </a:p>
          <a:p>
            <a:r>
              <a:rPr lang="en-US" altLang="zh-CN"/>
              <a:t>p-&gt;next=NULL;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1"/>
          <p:cNvSpPr/>
          <p:nvPr/>
        </p:nvSpPr>
        <p:spPr>
          <a:xfrm>
            <a:off x="-23495" y="0"/>
            <a:ext cx="12238990" cy="6858635"/>
          </a:xfrm>
          <a:prstGeom prst="rect">
            <a:avLst/>
          </a:prstGeom>
          <a:blipFill rotWithShape="1">
            <a:blip r:embed="rId1"/>
            <a:stretch>
              <a:fillRect t="-1000" r="-6000" b="-11000"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Part 04</a:t>
            </a:r>
            <a:endParaRPr lang="en-US" altLang="zh-CN" sz="3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机器语言、汇编语言、高级语言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>
        <p:push dir="u"/>
      </p:transition>
    </mc:Choice>
    <mc:Fallback>
      <p:transition spd="slow" advTm="200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1966595" y="594360"/>
            <a:ext cx="82588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tx1">
                    <a:lumMod val="95000"/>
                    <a:lumOff val="5000"/>
                  </a:schemeClr>
                </a:solidFill>
                <a:latin typeface="方正舒体" panose="02010601030101010101" charset="-122"/>
                <a:ea typeface="方正舒体" panose="02010601030101010101" charset="-122"/>
              </a:rPr>
              <a:t>         </a:t>
            </a:r>
            <a:r>
              <a:rPr lang="zh-CN" altLang="en-US" sz="2000" b="1">
                <a:solidFill>
                  <a:schemeClr val="tx1">
                    <a:lumMod val="95000"/>
                    <a:lumOff val="5000"/>
                  </a:schemeClr>
                </a:solidFill>
                <a:latin typeface="方正舒体" panose="02010601030101010101" charset="-122"/>
                <a:ea typeface="方正舒体" panose="02010601030101010101" charset="-122"/>
              </a:rPr>
              <a:t>机器语言直观来讲就是机器之间传递信息的语言。和我们的日常用于不同，它很单调，只有0和1两个数字来表示。一条指令就是机器语言的一个语句。这段语言中包含了操作码字段和地址码字段。由此可以看出，无论计算机表现的多么的智能，其实质也不过是这些二进制代码运算出来的结果。二进制码使用太过于困难，于是在机器语言的基础上发展出汇编语言。</a:t>
            </a:r>
            <a:endParaRPr lang="zh-CN" altLang="en-US" sz="2000" b="1">
              <a:solidFill>
                <a:schemeClr val="tx1">
                  <a:lumMod val="95000"/>
                  <a:lumOff val="5000"/>
                </a:schemeClr>
              </a:solidFill>
              <a:latin typeface="方正舒体" panose="02010601030101010101" charset="-122"/>
              <a:ea typeface="方正舒体" panose="0201060103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66595" y="2825115"/>
            <a:ext cx="725297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tx1">
                    <a:lumMod val="95000"/>
                    <a:lumOff val="5000"/>
                  </a:schemeClr>
                </a:solidFill>
                <a:latin typeface="方正舒体" panose="02010601030101010101" charset="-122"/>
                <a:ea typeface="方正舒体" panose="02010601030101010101" charset="-122"/>
              </a:rPr>
              <a:t>        </a:t>
            </a:r>
            <a:r>
              <a:rPr lang="zh-CN" altLang="en-US" sz="2000" b="1">
                <a:solidFill>
                  <a:schemeClr val="tx1">
                    <a:lumMod val="95000"/>
                    <a:lumOff val="5000"/>
                  </a:schemeClr>
                </a:solidFill>
                <a:latin typeface="方正舒体" panose="02010601030101010101" charset="-122"/>
                <a:ea typeface="方正舒体" panose="02010601030101010101" charset="-122"/>
              </a:rPr>
              <a:t>汇编语言相对于机器语言要更高级一些，但是在众多编程语言中，它任然接近于计算机硬件，属于低级语言。在不同的设备中，汇编语言对应着不同的机器语言指令集，特定的汇编语言和特定的机器语言指令集是相互对应的，不同平台之间是不可直接转移的。</a:t>
            </a:r>
            <a:endParaRPr lang="zh-CN" altLang="en-US" sz="2000" b="1">
              <a:solidFill>
                <a:schemeClr val="tx1">
                  <a:lumMod val="95000"/>
                  <a:lumOff val="5000"/>
                </a:schemeClr>
              </a:solidFill>
              <a:latin typeface="方正舒体" panose="02010601030101010101" charset="-122"/>
              <a:ea typeface="方正舒体" panose="0201060103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66595" y="4747895"/>
            <a:ext cx="836676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tx1">
                    <a:lumMod val="95000"/>
                    <a:lumOff val="5000"/>
                  </a:schemeClr>
                </a:solidFill>
                <a:latin typeface="方正舒体" panose="02010601030101010101" charset="-122"/>
                <a:ea typeface="方正舒体" panose="02010601030101010101" charset="-122"/>
              </a:rPr>
              <a:t>         </a:t>
            </a:r>
            <a:r>
              <a:rPr lang="zh-CN" altLang="en-US" sz="2000" b="1">
                <a:solidFill>
                  <a:schemeClr val="tx1">
                    <a:lumMod val="95000"/>
                    <a:lumOff val="5000"/>
                  </a:schemeClr>
                </a:solidFill>
                <a:latin typeface="方正舒体" panose="02010601030101010101" charset="-122"/>
                <a:ea typeface="方正舒体" panose="02010601030101010101" charset="-122"/>
              </a:rPr>
              <a:t>高级语言之所以被称作高级是因为它更接近人类的日常用语，使得程序更容易编写，更容易被读懂。高级语言被大致分为四种：1.命令式语言，也就是我们熟知的现代流行的编程语言，比如C\C++、JAVA、C#、Basic等。2.函数式语言，其代表有Lisp、ML、Scheme等。3.逻辑式语言，最著名的逻辑式语言是Prolog。4.面向对象语言，主要的纯面向对象语言是Smalltalk。</a:t>
            </a:r>
            <a:endParaRPr lang="zh-CN" altLang="en-US" sz="2000" b="1">
              <a:solidFill>
                <a:schemeClr val="tx1">
                  <a:lumMod val="95000"/>
                  <a:lumOff val="5000"/>
                </a:schemeClr>
              </a:solidFill>
              <a:latin typeface="方正舒体" panose="02010601030101010101" charset="-122"/>
              <a:ea typeface="方正舒体" panose="02010601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4163060" y="2347595"/>
            <a:ext cx="3866515" cy="1323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Thanks</a:t>
            </a:r>
            <a:endParaRPr lang="zh-CN" altLang="en-US" sz="80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157345" y="3987800"/>
            <a:ext cx="3877945" cy="523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spc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谢谢您的观看</a:t>
            </a:r>
            <a:endParaRPr lang="zh-CN" altLang="en-US" sz="2800" spc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35" name="组合 34"/>
          <p:cNvGrpSpPr/>
          <p:nvPr/>
        </p:nvGrpSpPr>
        <p:grpSpPr>
          <a:xfrm rot="0">
            <a:off x="4157345" y="3484880"/>
            <a:ext cx="3877945" cy="186055"/>
            <a:chOff x="3674825" y="4038512"/>
            <a:chExt cx="4842351" cy="267784"/>
          </a:xfrm>
        </p:grpSpPr>
        <p:sp>
          <p:nvSpPr>
            <p:cNvPr id="36" name="任意多边形 35"/>
            <p:cNvSpPr/>
            <p:nvPr/>
          </p:nvSpPr>
          <p:spPr>
            <a:xfrm>
              <a:off x="6026598" y="4038512"/>
              <a:ext cx="138804" cy="267784"/>
            </a:xfrm>
            <a:custGeom>
              <a:avLst/>
              <a:gdLst>
                <a:gd name="connsiteX0" fmla="*/ 69402 w 138804"/>
                <a:gd name="connsiteY0" fmla="*/ 0 h 267784"/>
                <a:gd name="connsiteX1" fmla="*/ 138804 w 138804"/>
                <a:gd name="connsiteY1" fmla="*/ 78286 h 267784"/>
                <a:gd name="connsiteX2" fmla="*/ 69402 w 138804"/>
                <a:gd name="connsiteY2" fmla="*/ 267784 h 267784"/>
                <a:gd name="connsiteX3" fmla="*/ 0 w 138804"/>
                <a:gd name="connsiteY3" fmla="*/ 78286 h 26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804" h="267784">
                  <a:moveTo>
                    <a:pt x="69402" y="0"/>
                  </a:moveTo>
                  <a:lnTo>
                    <a:pt x="138804" y="78286"/>
                  </a:lnTo>
                  <a:lnTo>
                    <a:pt x="69402" y="267784"/>
                  </a:lnTo>
                  <a:lnTo>
                    <a:pt x="0" y="78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 flipV="1">
              <a:off x="3674825" y="4074839"/>
              <a:ext cx="4842351" cy="45719"/>
              <a:chOff x="3394710" y="4250530"/>
              <a:chExt cx="5392103" cy="0"/>
            </a:xfrm>
          </p:grpSpPr>
          <p:cxnSp>
            <p:nvCxnSpPr>
              <p:cNvPr id="38" name="直接连接符 37"/>
              <p:cNvCxnSpPr/>
              <p:nvPr/>
            </p:nvCxnSpPr>
            <p:spPr>
              <a:xfrm>
                <a:off x="6267450" y="4250530"/>
                <a:ext cx="251936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>
                <a:off x="3394710" y="4250530"/>
                <a:ext cx="251936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ular Callout 7"/>
          <p:cNvSpPr/>
          <p:nvPr/>
        </p:nvSpPr>
        <p:spPr>
          <a:xfrm>
            <a:off x="2320466" y="2406535"/>
            <a:ext cx="732971" cy="740229"/>
          </a:xfrm>
          <a:prstGeom prst="wedgeRectCallout">
            <a:avLst>
              <a:gd name="adj1" fmla="val 77652"/>
              <a:gd name="adj2" fmla="val -31618"/>
            </a:avLst>
          </a:prstGeom>
          <a:noFill/>
          <a:ln w="31750" cap="flat" cmpd="sng" algn="ctr">
            <a:solidFill>
              <a:srgbClr val="202F3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" name="Rectangular Callout 8"/>
          <p:cNvSpPr/>
          <p:nvPr/>
        </p:nvSpPr>
        <p:spPr>
          <a:xfrm>
            <a:off x="2320465" y="4540878"/>
            <a:ext cx="732971" cy="740229"/>
          </a:xfrm>
          <a:prstGeom prst="wedgeRectCallout">
            <a:avLst>
              <a:gd name="adj1" fmla="val 77652"/>
              <a:gd name="adj2" fmla="val -31618"/>
            </a:avLst>
          </a:prstGeom>
          <a:noFill/>
          <a:ln w="31750" cap="flat" cmpd="sng" algn="ctr">
            <a:solidFill>
              <a:srgbClr val="1C949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" name="Rectangular Callout 9"/>
          <p:cNvSpPr/>
          <p:nvPr/>
        </p:nvSpPr>
        <p:spPr>
          <a:xfrm>
            <a:off x="6155864" y="2407369"/>
            <a:ext cx="732971" cy="740229"/>
          </a:xfrm>
          <a:prstGeom prst="wedgeRectCallout">
            <a:avLst>
              <a:gd name="adj1" fmla="val 77652"/>
              <a:gd name="adj2" fmla="val -31618"/>
            </a:avLst>
          </a:prstGeom>
          <a:noFill/>
          <a:ln w="31750" cap="flat" cmpd="sng" algn="ctr">
            <a:solidFill>
              <a:srgbClr val="7CB55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11"/>
          <p:cNvSpPr/>
          <p:nvPr/>
        </p:nvSpPr>
        <p:spPr bwMode="auto">
          <a:xfrm>
            <a:off x="3476077" y="2321771"/>
            <a:ext cx="1754984" cy="237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150000"/>
              </a:lnSpc>
              <a:defRPr/>
            </a:pPr>
            <a:r>
              <a:rPr lang="zh-CN" altLang="en-US" sz="14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计算机工作原理</a:t>
            </a:r>
            <a:endParaRPr lang="zh-CN" altLang="en-US" sz="1400" b="1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8" name="Rectangle 17"/>
          <p:cNvSpPr/>
          <p:nvPr/>
        </p:nvSpPr>
        <p:spPr bwMode="auto">
          <a:xfrm>
            <a:off x="3490365" y="4455697"/>
            <a:ext cx="1740698" cy="265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150000"/>
              </a:lnSpc>
              <a:defRPr/>
            </a:pPr>
            <a:r>
              <a:rPr lang="zh-CN" altLang="en-US" sz="14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计算机系统和</a:t>
            </a:r>
            <a:r>
              <a:rPr lang="en-US" altLang="zh-CN" sz="14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CPU</a:t>
            </a:r>
            <a:r>
              <a:rPr lang="zh-CN" altLang="en-US" sz="14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的组成结构和如何工作</a:t>
            </a:r>
            <a:endParaRPr lang="zh-CN" altLang="en-US" sz="1400" b="1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10" name="Rectangle 17"/>
          <p:cNvSpPr/>
          <p:nvPr/>
        </p:nvSpPr>
        <p:spPr bwMode="auto">
          <a:xfrm>
            <a:off x="7325765" y="2321771"/>
            <a:ext cx="1740698" cy="265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150000"/>
              </a:lnSpc>
              <a:defRPr/>
            </a:pPr>
            <a:r>
              <a:rPr lang="zh-CN" altLang="en-US" sz="14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指针与地址</a:t>
            </a:r>
            <a:endParaRPr lang="zh-CN" altLang="en-US" sz="1400" b="1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11" name="Rectangular Callout 16"/>
          <p:cNvSpPr/>
          <p:nvPr/>
        </p:nvSpPr>
        <p:spPr>
          <a:xfrm>
            <a:off x="6208329" y="4540878"/>
            <a:ext cx="732971" cy="740229"/>
          </a:xfrm>
          <a:prstGeom prst="wedgeRectCallout">
            <a:avLst>
              <a:gd name="adj1" fmla="val 77652"/>
              <a:gd name="adj2" fmla="val -31618"/>
            </a:avLst>
          </a:prstGeom>
          <a:noFill/>
          <a:ln w="31750" cap="flat" cmpd="sng" algn="ctr">
            <a:solidFill>
              <a:srgbClr val="FAC14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5" name="Rectangle 20"/>
          <p:cNvSpPr/>
          <p:nvPr/>
        </p:nvSpPr>
        <p:spPr bwMode="auto">
          <a:xfrm>
            <a:off x="7363940" y="4456114"/>
            <a:ext cx="1754984" cy="237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150000"/>
              </a:lnSpc>
              <a:defRPr/>
            </a:pPr>
            <a:r>
              <a:rPr lang="zh-CN" altLang="en-US" sz="14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机器语言、汇编语言、高级语言</a:t>
            </a:r>
            <a:endParaRPr lang="zh-CN" altLang="en-US" sz="1400" b="1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20" name="Rectangle 34"/>
          <p:cNvSpPr/>
          <p:nvPr/>
        </p:nvSpPr>
        <p:spPr bwMode="auto">
          <a:xfrm>
            <a:off x="2273452" y="2670749"/>
            <a:ext cx="805218" cy="319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70000"/>
              </a:lnSpc>
            </a:pPr>
            <a:r>
              <a:rPr lang="id-ID" altLang="id-ID" sz="2800" b="1" dirty="0">
                <a:solidFill>
                  <a:srgbClr val="202F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Bebas Neue" charset="0"/>
              </a:rPr>
              <a:t>01</a:t>
            </a:r>
            <a:endParaRPr lang="en-US" altLang="id-ID" sz="2400" b="1" dirty="0">
              <a:solidFill>
                <a:srgbClr val="202F3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Bebas Neue" charset="0"/>
            </a:endParaRPr>
          </a:p>
        </p:txBody>
      </p:sp>
      <p:sp>
        <p:nvSpPr>
          <p:cNvPr id="21" name="Rectangle 35"/>
          <p:cNvSpPr/>
          <p:nvPr/>
        </p:nvSpPr>
        <p:spPr bwMode="auto">
          <a:xfrm>
            <a:off x="2273452" y="4786778"/>
            <a:ext cx="805218" cy="319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70000"/>
              </a:lnSpc>
            </a:pPr>
            <a:r>
              <a:rPr lang="id-ID" altLang="id-ID" sz="2800" b="1" dirty="0">
                <a:solidFill>
                  <a:srgbClr val="1C949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Bebas Neue" charset="0"/>
              </a:rPr>
              <a:t>02</a:t>
            </a:r>
            <a:endParaRPr lang="en-US" altLang="id-ID" sz="2400" b="1" dirty="0">
              <a:solidFill>
                <a:srgbClr val="1C949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Bebas Neue" charset="0"/>
            </a:endParaRPr>
          </a:p>
        </p:txBody>
      </p:sp>
      <p:sp>
        <p:nvSpPr>
          <p:cNvPr id="22" name="Rectangle 36"/>
          <p:cNvSpPr/>
          <p:nvPr/>
        </p:nvSpPr>
        <p:spPr bwMode="auto">
          <a:xfrm>
            <a:off x="6103256" y="2649508"/>
            <a:ext cx="805218" cy="319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70000"/>
              </a:lnSpc>
            </a:pPr>
            <a:r>
              <a:rPr lang="id-ID" altLang="id-ID" sz="2800" b="1" dirty="0">
                <a:solidFill>
                  <a:srgbClr val="7CB5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Bebas Neue" charset="0"/>
              </a:rPr>
              <a:t>03</a:t>
            </a:r>
            <a:endParaRPr lang="en-US" altLang="id-ID" sz="2400" b="1" dirty="0">
              <a:solidFill>
                <a:srgbClr val="7CB55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Bebas Neue" charset="0"/>
            </a:endParaRPr>
          </a:p>
        </p:txBody>
      </p:sp>
      <p:sp>
        <p:nvSpPr>
          <p:cNvPr id="23" name="Rectangle 37"/>
          <p:cNvSpPr/>
          <p:nvPr/>
        </p:nvSpPr>
        <p:spPr bwMode="auto">
          <a:xfrm>
            <a:off x="6170230" y="4805092"/>
            <a:ext cx="805218" cy="319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70000"/>
              </a:lnSpc>
            </a:pPr>
            <a:r>
              <a:rPr lang="id-ID" altLang="id-ID" sz="2800" b="1" dirty="0">
                <a:solidFill>
                  <a:srgbClr val="FAC1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Bebas Neue" charset="0"/>
              </a:rPr>
              <a:t>04</a:t>
            </a:r>
            <a:endParaRPr lang="en-US" altLang="id-ID" sz="2400" b="1" dirty="0">
              <a:solidFill>
                <a:srgbClr val="FAC14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Bebas Neue" charset="0"/>
            </a:endParaRPr>
          </a:p>
        </p:txBody>
      </p:sp>
      <p:sp>
        <p:nvSpPr>
          <p:cNvPr id="27" name="Content Placeholder 2"/>
          <p:cNvSpPr txBox="1"/>
          <p:nvPr/>
        </p:nvSpPr>
        <p:spPr>
          <a:xfrm>
            <a:off x="706835" y="516804"/>
            <a:ext cx="3116135" cy="6007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202F3D">
                  <a:lumMod val="75000"/>
                </a:srgbClr>
              </a:buClr>
            </a:pPr>
            <a:r>
              <a:rPr lang="zh-CN" altLang="en-US" sz="60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 录</a:t>
            </a:r>
            <a:endParaRPr lang="en-US" sz="6000" b="1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/>
      <p:bldP spid="8" grpId="0"/>
      <p:bldP spid="10" grpId="0"/>
      <p:bldP spid="11" grpId="0" animBg="1"/>
      <p:bldP spid="15" grpId="0"/>
      <p:bldP spid="20" grpId="0"/>
      <p:bldP spid="21" grpId="0"/>
      <p:bldP spid="22" grpId="0"/>
      <p:bldP spid="23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9750"/>
            <a:ext cx="12192000" cy="4635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5351" y="3917300"/>
            <a:ext cx="1922193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dirty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Part 01</a:t>
            </a:r>
            <a:endParaRPr lang="zh-CN" altLang="en-US" sz="4000" dirty="0">
              <a:solidFill>
                <a:srgbClr val="AF935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13618" y="4468708"/>
            <a:ext cx="4005580" cy="70675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40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计算机工作原理</a:t>
            </a:r>
            <a:endParaRPr lang="zh-CN" altLang="en-US" sz="4000" spc="3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5" name="Group 12"/>
          <p:cNvGrpSpPr/>
          <p:nvPr/>
        </p:nvGrpSpPr>
        <p:grpSpPr>
          <a:xfrm>
            <a:off x="5555999" y="5788372"/>
            <a:ext cx="1080000" cy="1080000"/>
            <a:chOff x="5292331" y="4623513"/>
            <a:chExt cx="1080000" cy="1080000"/>
          </a:xfrm>
        </p:grpSpPr>
        <p:sp>
          <p:nvSpPr>
            <p:cNvPr id="6" name="Teardrop 11"/>
            <p:cNvSpPr>
              <a:spLocks noChangeAspect="1"/>
            </p:cNvSpPr>
            <p:nvPr/>
          </p:nvSpPr>
          <p:spPr>
            <a:xfrm rot="18960000">
              <a:off x="5292331" y="4623513"/>
              <a:ext cx="1080000" cy="1080000"/>
            </a:xfrm>
            <a:prstGeom prst="teardrop">
              <a:avLst>
                <a:gd name="adj" fmla="val 157569"/>
              </a:avLst>
            </a:prstGeom>
            <a:solidFill>
              <a:sysClr val="windowText" lastClr="000000">
                <a:alpha val="70000"/>
              </a:sysClr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" name="Oval 10"/>
            <p:cNvSpPr>
              <a:spLocks noChangeAspect="1"/>
            </p:cNvSpPr>
            <p:nvPr/>
          </p:nvSpPr>
          <p:spPr>
            <a:xfrm>
              <a:off x="5400331" y="4731513"/>
              <a:ext cx="864000" cy="864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 cmpd="sng" algn="ctr">
              <a:solidFill>
                <a:sysClr val="window" lastClr="FFFFFF">
                  <a:alpha val="7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</p:cSld>
  <p:clrMapOvr>
    <a:masterClrMapping/>
  </p:clrMapOvr>
  <p:transition spd="slow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99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62"/>
          <p:cNvCxnSpPr/>
          <p:nvPr/>
        </p:nvCxnSpPr>
        <p:spPr>
          <a:xfrm rot="5400000">
            <a:off x="5658974" y="6444940"/>
            <a:ext cx="828000" cy="0"/>
          </a:xfrm>
          <a:prstGeom prst="line">
            <a:avLst/>
          </a:prstGeom>
          <a:noFill/>
          <a:ln w="317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" name="Straight Connector 56"/>
          <p:cNvCxnSpPr/>
          <p:nvPr/>
        </p:nvCxnSpPr>
        <p:spPr>
          <a:xfrm rot="5400000">
            <a:off x="5658974" y="4884886"/>
            <a:ext cx="828000" cy="0"/>
          </a:xfrm>
          <a:prstGeom prst="line">
            <a:avLst/>
          </a:prstGeom>
          <a:noFill/>
          <a:ln w="317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" name="Straight Connector 51"/>
          <p:cNvCxnSpPr/>
          <p:nvPr/>
        </p:nvCxnSpPr>
        <p:spPr>
          <a:xfrm rot="5400000">
            <a:off x="5658974" y="3365715"/>
            <a:ext cx="828000" cy="0"/>
          </a:xfrm>
          <a:prstGeom prst="line">
            <a:avLst/>
          </a:prstGeom>
          <a:noFill/>
          <a:ln w="317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/>
          <p:cNvCxnSpPr/>
          <p:nvPr/>
        </p:nvCxnSpPr>
        <p:spPr>
          <a:xfrm>
            <a:off x="5152630" y="2612572"/>
            <a:ext cx="540000" cy="0"/>
          </a:xfrm>
          <a:prstGeom prst="line">
            <a:avLst/>
          </a:prstGeom>
          <a:noFill/>
          <a:ln w="317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cxnSp>
        <p:nvCxnSpPr>
          <p:cNvPr id="6" name="Straight Connector 40"/>
          <p:cNvCxnSpPr/>
          <p:nvPr/>
        </p:nvCxnSpPr>
        <p:spPr>
          <a:xfrm rot="5400000">
            <a:off x="5886344" y="165476"/>
            <a:ext cx="360000" cy="0"/>
          </a:xfrm>
          <a:prstGeom prst="line">
            <a:avLst/>
          </a:prstGeom>
          <a:noFill/>
          <a:ln w="317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headEnd type="none" w="sm" len="sm"/>
            <a:tailEnd type="oval"/>
          </a:ln>
          <a:effectLst/>
        </p:spPr>
      </p:cxnSp>
      <p:sp>
        <p:nvSpPr>
          <p:cNvPr id="7" name="Content Placeholder 2"/>
          <p:cNvSpPr txBox="1"/>
          <p:nvPr/>
        </p:nvSpPr>
        <p:spPr>
          <a:xfrm>
            <a:off x="2545362" y="352723"/>
            <a:ext cx="7063097" cy="6007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202F3D">
                  <a:lumMod val="75000"/>
                </a:srgbClr>
              </a:buClr>
            </a:pPr>
            <a:r>
              <a:rPr lang="zh-CN" altLang="en-US" sz="3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计算机发展历程</a:t>
            </a:r>
            <a:endParaRPr lang="en-US" sz="3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Content Placeholder 2"/>
          <p:cNvSpPr txBox="1"/>
          <p:nvPr/>
        </p:nvSpPr>
        <p:spPr>
          <a:xfrm>
            <a:off x="2545363" y="840367"/>
            <a:ext cx="7063096" cy="4360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202F3D">
                  <a:lumMod val="75000"/>
                </a:srgbClr>
              </a:buClr>
            </a:pPr>
            <a:r>
              <a:rPr lang="zh-CN" altLang="en-US" sz="18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计算机一共经历了四个阶段</a:t>
            </a:r>
            <a:endParaRPr lang="zh-CN" altLang="en-US" sz="1800" dirty="0">
              <a:solidFill>
                <a:prstClr val="white">
                  <a:lumMod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Straight Connector 43"/>
          <p:cNvCxnSpPr/>
          <p:nvPr/>
        </p:nvCxnSpPr>
        <p:spPr>
          <a:xfrm rot="5400000">
            <a:off x="5568974" y="1765292"/>
            <a:ext cx="1008000" cy="0"/>
          </a:xfrm>
          <a:prstGeom prst="line">
            <a:avLst/>
          </a:prstGeom>
          <a:noFill/>
          <a:ln w="317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headEnd type="oval" w="med" len="med"/>
            <a:tailEnd type="none"/>
          </a:ln>
          <a:effectLst/>
        </p:spPr>
      </p:cxnSp>
      <p:sp>
        <p:nvSpPr>
          <p:cNvPr id="10" name="Oval 2"/>
          <p:cNvSpPr/>
          <p:nvPr/>
        </p:nvSpPr>
        <p:spPr>
          <a:xfrm>
            <a:off x="5698460" y="2251234"/>
            <a:ext cx="720000" cy="720000"/>
          </a:xfrm>
          <a:prstGeom prst="ellipse">
            <a:avLst/>
          </a:prstGeom>
          <a:solidFill>
            <a:srgbClr val="202F3D"/>
          </a:solidFill>
          <a:ln w="381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1" name="Content Placeholder 2"/>
          <p:cNvSpPr txBox="1"/>
          <p:nvPr/>
        </p:nvSpPr>
        <p:spPr>
          <a:xfrm>
            <a:off x="5667173" y="2425406"/>
            <a:ext cx="811601" cy="3468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202F3D">
                  <a:lumMod val="75000"/>
                </a:srgbClr>
              </a:buClr>
            </a:pPr>
            <a:r>
              <a:rPr lang="en-US" altLang="id-ID" sz="1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1946</a:t>
            </a:r>
            <a:endParaRPr lang="en-US" altLang="id-ID" sz="1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48"/>
          <p:cNvSpPr txBox="1"/>
          <p:nvPr/>
        </p:nvSpPr>
        <p:spPr>
          <a:xfrm>
            <a:off x="6568020" y="2224165"/>
            <a:ext cx="2980181" cy="727075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r>
              <a:rPr lang="zh-CN" altLang="en-US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第一代计算机</a:t>
            </a:r>
            <a:endParaRPr lang="zh-CN" altLang="en-US" b="1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第一代计算机是由美国宾夕法尼亚大学研制的电子管计算机</a:t>
            </a:r>
            <a:endParaRPr lang="zh-CN" altLang="en-US" sz="1200" dirty="0">
              <a:solidFill>
                <a:prstClr val="white">
                  <a:lumMod val="6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Flowchart: Terminator 12"/>
          <p:cNvSpPr/>
          <p:nvPr/>
        </p:nvSpPr>
        <p:spPr>
          <a:xfrm>
            <a:off x="2552315" y="1902689"/>
            <a:ext cx="2598057" cy="1417089"/>
          </a:xfrm>
          <a:prstGeom prst="flowChartTerminator">
            <a:avLst/>
          </a:prstGeom>
          <a:blipFill dpi="0" rotWithShape="1">
            <a:blip r:embed="rId1"/>
            <a:srcRect/>
            <a:stretch>
              <a:fillRect t="-16000" r="-20000" b="-3000"/>
            </a:stretch>
          </a:blipFill>
          <a:ln w="317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14" name="Straight Connector 50"/>
          <p:cNvCxnSpPr/>
          <p:nvPr/>
        </p:nvCxnSpPr>
        <p:spPr>
          <a:xfrm>
            <a:off x="6415372" y="4128827"/>
            <a:ext cx="540000" cy="0"/>
          </a:xfrm>
          <a:prstGeom prst="line">
            <a:avLst/>
          </a:prstGeom>
          <a:noFill/>
          <a:ln w="317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sp>
        <p:nvSpPr>
          <p:cNvPr id="15" name="Oval 52"/>
          <p:cNvSpPr/>
          <p:nvPr/>
        </p:nvSpPr>
        <p:spPr>
          <a:xfrm>
            <a:off x="5698460" y="3767489"/>
            <a:ext cx="720000" cy="720000"/>
          </a:xfrm>
          <a:prstGeom prst="ellipse">
            <a:avLst/>
          </a:prstGeom>
          <a:solidFill>
            <a:srgbClr val="1C9494"/>
          </a:solidFill>
          <a:ln w="381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6" name="Content Placeholder 2"/>
          <p:cNvSpPr txBox="1"/>
          <p:nvPr/>
        </p:nvSpPr>
        <p:spPr>
          <a:xfrm>
            <a:off x="5667173" y="3941661"/>
            <a:ext cx="811601" cy="3468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202F3D">
                  <a:lumMod val="75000"/>
                </a:srgbClr>
              </a:buClr>
            </a:pPr>
            <a:r>
              <a:rPr lang="en-US" altLang="id-ID" sz="1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1954</a:t>
            </a:r>
            <a:endParaRPr lang="en-US" altLang="id-ID" sz="1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Flowchart: Terminator 54"/>
          <p:cNvSpPr/>
          <p:nvPr/>
        </p:nvSpPr>
        <p:spPr>
          <a:xfrm>
            <a:off x="6950144" y="3418944"/>
            <a:ext cx="2598057" cy="1417089"/>
          </a:xfrm>
          <a:prstGeom prst="flowChartTerminator">
            <a:avLst/>
          </a:prstGeom>
          <a:blipFill rotWithShape="1">
            <a:blip r:embed="rId2"/>
            <a:stretch>
              <a:fillRect t="-17000" r="-5000" b="-5000"/>
            </a:stretch>
          </a:blipFill>
          <a:ln w="317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" name="TextBox 55"/>
          <p:cNvSpPr txBox="1"/>
          <p:nvPr/>
        </p:nvSpPr>
        <p:spPr>
          <a:xfrm>
            <a:off x="2544929" y="3745253"/>
            <a:ext cx="3019665" cy="542925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pPr algn="r"/>
            <a:r>
              <a:rPr lang="zh-CN" altLang="id-ID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第二代计算机</a:t>
            </a:r>
            <a:endParaRPr lang="zh-CN" altLang="id-ID" b="1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1200" dirty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en-US" altLang="zh-CN" sz="1200" dirty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IBM</a:t>
            </a:r>
            <a:r>
              <a:rPr lang="zh-CN" altLang="en-US" sz="1200" dirty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公司制造的晶体管计算机</a:t>
            </a:r>
            <a:endParaRPr lang="zh-CN" altLang="en-US" sz="1200" dirty="0">
              <a:solidFill>
                <a:prstClr val="white">
                  <a:lumMod val="6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Straight Connector 57"/>
          <p:cNvCxnSpPr/>
          <p:nvPr/>
        </p:nvCxnSpPr>
        <p:spPr>
          <a:xfrm>
            <a:off x="5152630" y="5652738"/>
            <a:ext cx="540000" cy="0"/>
          </a:xfrm>
          <a:prstGeom prst="line">
            <a:avLst/>
          </a:prstGeom>
          <a:noFill/>
          <a:ln w="317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sp>
        <p:nvSpPr>
          <p:cNvPr id="20" name="Oval 58"/>
          <p:cNvSpPr/>
          <p:nvPr/>
        </p:nvSpPr>
        <p:spPr>
          <a:xfrm>
            <a:off x="5698460" y="5291400"/>
            <a:ext cx="720000" cy="720000"/>
          </a:xfrm>
          <a:prstGeom prst="ellipse">
            <a:avLst/>
          </a:prstGeom>
          <a:solidFill>
            <a:srgbClr val="7CB554"/>
          </a:solidFill>
          <a:ln w="381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1" name="Content Placeholder 2"/>
          <p:cNvSpPr txBox="1"/>
          <p:nvPr/>
        </p:nvSpPr>
        <p:spPr>
          <a:xfrm>
            <a:off x="5667173" y="5465572"/>
            <a:ext cx="811601" cy="3468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202F3D">
                  <a:lumMod val="75000"/>
                </a:srgbClr>
              </a:buClr>
            </a:pPr>
            <a:r>
              <a:rPr lang="en-US" altLang="id-ID" sz="1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1964</a:t>
            </a:r>
            <a:endParaRPr lang="en-US" altLang="id-ID" sz="1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60"/>
          <p:cNvSpPr txBox="1"/>
          <p:nvPr/>
        </p:nvSpPr>
        <p:spPr>
          <a:xfrm>
            <a:off x="6628345" y="5299256"/>
            <a:ext cx="2980181" cy="542925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r>
              <a:rPr lang="zh-CN" altLang="en-US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第三代计算机</a:t>
            </a:r>
            <a:endParaRPr lang="zh-CN" altLang="en-US" b="1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由中小规模集成电路构成的。</a:t>
            </a:r>
            <a:endParaRPr lang="zh-CN" altLang="en-US" sz="1200" dirty="0">
              <a:solidFill>
                <a:prstClr val="white">
                  <a:lumMod val="6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Flowchart: Terminator 61"/>
          <p:cNvSpPr/>
          <p:nvPr/>
        </p:nvSpPr>
        <p:spPr>
          <a:xfrm>
            <a:off x="2552315" y="4942855"/>
            <a:ext cx="2598057" cy="1417089"/>
          </a:xfrm>
          <a:prstGeom prst="flowChartTerminator">
            <a:avLst/>
          </a:prstGeom>
          <a:blipFill dpi="0" rotWithShape="1">
            <a:blip r:embed="rId3"/>
            <a:srcRect/>
            <a:stretch>
              <a:fillRect l="-2000" t="-1000" r="-13000" b="-5000"/>
            </a:stretch>
          </a:blipFill>
          <a:ln w="317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5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0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500"/>
                            </p:stCondLst>
                            <p:childTnLst>
                              <p:par>
                                <p:cTn id="64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6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500"/>
                            </p:stCondLst>
                            <p:childTnLst>
                              <p:par>
                                <p:cTn id="6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500"/>
                            </p:stCondLst>
                            <p:childTnLst>
                              <p:par>
                                <p:cTn id="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500"/>
                            </p:stCondLst>
                            <p:childTnLst>
                              <p:par>
                                <p:cTn id="8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1000"/>
                            </p:stCondLst>
                            <p:childTnLst>
                              <p:par>
                                <p:cTn id="8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1500"/>
                            </p:stCondLst>
                            <p:childTnLst>
                              <p:par>
                                <p:cTn id="9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9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25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3500"/>
                            </p:stCondLst>
                            <p:childTnLst>
                              <p:par>
                                <p:cTn id="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 animBg="1"/>
      <p:bldP spid="11" grpId="0"/>
      <p:bldP spid="12" grpId="0"/>
      <p:bldP spid="13" grpId="0" bldLvl="0" animBg="1"/>
      <p:bldP spid="15" grpId="0" animBg="1"/>
      <p:bldP spid="16" grpId="0"/>
      <p:bldP spid="17" grpId="0" bldLvl="0" animBg="1"/>
      <p:bldP spid="18" grpId="0"/>
      <p:bldP spid="20" grpId="0" animBg="1"/>
      <p:bldP spid="21" grpId="0"/>
      <p:bldP spid="22" grpId="0"/>
      <p:bldP spid="23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62"/>
          <p:cNvCxnSpPr/>
          <p:nvPr/>
        </p:nvCxnSpPr>
        <p:spPr>
          <a:xfrm rot="5400000">
            <a:off x="5658974" y="3484024"/>
            <a:ext cx="828000" cy="0"/>
          </a:xfrm>
          <a:prstGeom prst="line">
            <a:avLst/>
          </a:prstGeom>
          <a:noFill/>
          <a:ln w="317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" name="Straight Connector 56"/>
          <p:cNvCxnSpPr/>
          <p:nvPr/>
        </p:nvCxnSpPr>
        <p:spPr>
          <a:xfrm rot="5400000">
            <a:off x="5658974" y="1923970"/>
            <a:ext cx="828000" cy="0"/>
          </a:xfrm>
          <a:prstGeom prst="line">
            <a:avLst/>
          </a:prstGeom>
          <a:noFill/>
          <a:ln w="317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" name="Straight Connector 51"/>
          <p:cNvCxnSpPr/>
          <p:nvPr/>
        </p:nvCxnSpPr>
        <p:spPr>
          <a:xfrm rot="5400000">
            <a:off x="5658974" y="404799"/>
            <a:ext cx="828000" cy="0"/>
          </a:xfrm>
          <a:prstGeom prst="line">
            <a:avLst/>
          </a:prstGeom>
          <a:noFill/>
          <a:ln w="317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0"/>
          <p:cNvCxnSpPr/>
          <p:nvPr/>
        </p:nvCxnSpPr>
        <p:spPr>
          <a:xfrm>
            <a:off x="6415372" y="1167911"/>
            <a:ext cx="540000" cy="0"/>
          </a:xfrm>
          <a:prstGeom prst="line">
            <a:avLst/>
          </a:prstGeom>
          <a:noFill/>
          <a:ln w="317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sp>
        <p:nvSpPr>
          <p:cNvPr id="7" name="Oval 52"/>
          <p:cNvSpPr/>
          <p:nvPr/>
        </p:nvSpPr>
        <p:spPr>
          <a:xfrm>
            <a:off x="5698460" y="806573"/>
            <a:ext cx="720000" cy="720000"/>
          </a:xfrm>
          <a:prstGeom prst="ellipse">
            <a:avLst/>
          </a:prstGeom>
          <a:solidFill>
            <a:srgbClr val="FAC14D"/>
          </a:solidFill>
          <a:ln w="381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8" name="Content Placeholder 2"/>
          <p:cNvSpPr txBox="1"/>
          <p:nvPr/>
        </p:nvSpPr>
        <p:spPr>
          <a:xfrm>
            <a:off x="5667173" y="980745"/>
            <a:ext cx="811601" cy="3468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202F3D">
                  <a:lumMod val="75000"/>
                </a:srgbClr>
              </a:buClr>
            </a:pPr>
            <a:r>
              <a:rPr lang="en-US" altLang="id-ID" sz="1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1971</a:t>
            </a:r>
            <a:endParaRPr lang="en-US" altLang="id-ID" sz="1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Flowchart: Terminator 54"/>
          <p:cNvSpPr/>
          <p:nvPr/>
        </p:nvSpPr>
        <p:spPr>
          <a:xfrm>
            <a:off x="6950144" y="458028"/>
            <a:ext cx="2598057" cy="1417089"/>
          </a:xfrm>
          <a:prstGeom prst="flowChartTerminator">
            <a:avLst/>
          </a:prstGeom>
          <a:blipFill dpi="0" rotWithShape="1">
            <a:blip r:embed="rId1"/>
            <a:srcRect/>
            <a:stretch>
              <a:fillRect t="-10000" r="-1000" b="-5000"/>
            </a:stretch>
          </a:blipFill>
          <a:ln w="317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" name="TextBox 55"/>
          <p:cNvSpPr txBox="1"/>
          <p:nvPr/>
        </p:nvSpPr>
        <p:spPr>
          <a:xfrm>
            <a:off x="2558264" y="518907"/>
            <a:ext cx="3019665" cy="911860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pPr algn="r"/>
            <a:r>
              <a:rPr lang="zh-CN" altLang="en-US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第四代计算机</a:t>
            </a:r>
            <a:endParaRPr lang="zh-CN" altLang="en-US" b="1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1200" dirty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使用大规模集成电路，使得计算机的体积越来越小，价格越来越便宜，使得计算机走向了普通百姓的日常生活中</a:t>
            </a:r>
            <a:endParaRPr lang="zh-CN" altLang="en-US" sz="1200" dirty="0">
              <a:solidFill>
                <a:prstClr val="white">
                  <a:lumMod val="6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Straight Connector 57"/>
          <p:cNvCxnSpPr/>
          <p:nvPr/>
        </p:nvCxnSpPr>
        <p:spPr>
          <a:xfrm>
            <a:off x="5152630" y="2691822"/>
            <a:ext cx="540000" cy="0"/>
          </a:xfrm>
          <a:prstGeom prst="line">
            <a:avLst/>
          </a:prstGeom>
          <a:noFill/>
          <a:ln w="317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sp>
        <p:nvSpPr>
          <p:cNvPr id="12" name="Oval 58"/>
          <p:cNvSpPr/>
          <p:nvPr/>
        </p:nvSpPr>
        <p:spPr>
          <a:xfrm>
            <a:off x="5698460" y="2330484"/>
            <a:ext cx="720000" cy="720000"/>
          </a:xfrm>
          <a:prstGeom prst="ellipse">
            <a:avLst/>
          </a:prstGeom>
          <a:solidFill>
            <a:srgbClr val="F95647"/>
          </a:solidFill>
          <a:ln w="381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3" name="Content Placeholder 2"/>
          <p:cNvSpPr txBox="1"/>
          <p:nvPr/>
        </p:nvSpPr>
        <p:spPr>
          <a:xfrm>
            <a:off x="5667173" y="2504656"/>
            <a:ext cx="811601" cy="3468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202F3D">
                  <a:lumMod val="75000"/>
                </a:srgbClr>
              </a:buClr>
            </a:pPr>
            <a:r>
              <a:rPr lang="en-US" sz="1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endParaRPr lang="en-US" sz="1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60"/>
          <p:cNvSpPr txBox="1"/>
          <p:nvPr/>
        </p:nvSpPr>
        <p:spPr>
          <a:xfrm>
            <a:off x="6568020" y="2420890"/>
            <a:ext cx="2980181" cy="542925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r>
              <a:rPr lang="zh-CN" altLang="id-ID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全新一代笔记本问世</a:t>
            </a:r>
            <a:endParaRPr lang="zh-CN" altLang="id-ID" b="1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1200" dirty="0">
              <a:solidFill>
                <a:prstClr val="white">
                  <a:lumMod val="6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Flowchart: Terminator 61"/>
          <p:cNvSpPr/>
          <p:nvPr/>
        </p:nvSpPr>
        <p:spPr>
          <a:xfrm>
            <a:off x="2552315" y="1981939"/>
            <a:ext cx="2598057" cy="1417089"/>
          </a:xfrm>
          <a:prstGeom prst="flowChartTerminator">
            <a:avLst/>
          </a:prstGeom>
          <a:blipFill rotWithShape="1">
            <a:blip r:embed="rId2"/>
            <a:stretch>
              <a:fillRect t="-10000" r="-1000" b="-5000"/>
            </a:stretch>
          </a:blipFill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16" name="Straight Connector 24"/>
          <p:cNvCxnSpPr/>
          <p:nvPr/>
        </p:nvCxnSpPr>
        <p:spPr>
          <a:xfrm rot="5400000">
            <a:off x="5622974" y="5046741"/>
            <a:ext cx="900000" cy="0"/>
          </a:xfrm>
          <a:prstGeom prst="line">
            <a:avLst/>
          </a:prstGeom>
          <a:noFill/>
          <a:ln w="317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headEnd type="none" w="med" len="med"/>
            <a:tailEnd type="stealth" w="lg" len="lg"/>
          </a:ln>
          <a:effectLst/>
        </p:spPr>
      </p:cxnSp>
      <p:cxnSp>
        <p:nvCxnSpPr>
          <p:cNvPr id="17" name="Straight Connector 26"/>
          <p:cNvCxnSpPr/>
          <p:nvPr/>
        </p:nvCxnSpPr>
        <p:spPr>
          <a:xfrm>
            <a:off x="6415372" y="4254682"/>
            <a:ext cx="540000" cy="0"/>
          </a:xfrm>
          <a:prstGeom prst="line">
            <a:avLst/>
          </a:prstGeom>
          <a:noFill/>
          <a:ln w="317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sp>
        <p:nvSpPr>
          <p:cNvPr id="18" name="Oval 27"/>
          <p:cNvSpPr/>
          <p:nvPr/>
        </p:nvSpPr>
        <p:spPr>
          <a:xfrm>
            <a:off x="5698460" y="3893344"/>
            <a:ext cx="720000" cy="720000"/>
          </a:xfrm>
          <a:prstGeom prst="ellipse">
            <a:avLst/>
          </a:prstGeom>
          <a:solidFill>
            <a:srgbClr val="002672"/>
          </a:solidFill>
          <a:ln w="381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9" name="Content Placeholder 2"/>
          <p:cNvSpPr txBox="1"/>
          <p:nvPr/>
        </p:nvSpPr>
        <p:spPr>
          <a:xfrm>
            <a:off x="5667173" y="4067516"/>
            <a:ext cx="811601" cy="3468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202F3D">
                  <a:lumMod val="75000"/>
                </a:srgbClr>
              </a:buClr>
            </a:pPr>
            <a:r>
              <a:rPr lang="en-US" sz="1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2010</a:t>
            </a:r>
            <a:endParaRPr lang="en-US" sz="1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Flowchart: Terminator 29"/>
          <p:cNvSpPr/>
          <p:nvPr/>
        </p:nvSpPr>
        <p:spPr>
          <a:xfrm>
            <a:off x="6950144" y="3544799"/>
            <a:ext cx="2598057" cy="1417089"/>
          </a:xfrm>
          <a:prstGeom prst="flowChartTerminator">
            <a:avLst/>
          </a:prstGeom>
          <a:blipFill dpi="0" rotWithShape="1">
            <a:blip r:embed="rId3"/>
            <a:srcRect/>
            <a:stretch>
              <a:fillRect t="-1000" r="-1000" b="-11000"/>
            </a:stretch>
          </a:blipFill>
          <a:ln w="317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id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endParaRPr kumimoji="0" lang="en-US" alt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1" name="TextBox 30"/>
          <p:cNvSpPr txBox="1"/>
          <p:nvPr/>
        </p:nvSpPr>
        <p:spPr>
          <a:xfrm>
            <a:off x="2558264" y="4056528"/>
            <a:ext cx="3019665" cy="358140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pPr algn="r"/>
            <a:r>
              <a:rPr lang="zh-CN" altLang="en-US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平板电脑销售火爆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31"/>
          <p:cNvSpPr txBox="1"/>
          <p:nvPr/>
        </p:nvSpPr>
        <p:spPr>
          <a:xfrm>
            <a:off x="718265" y="5507364"/>
            <a:ext cx="10755469" cy="634365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未来的目标</a:t>
            </a:r>
            <a:endParaRPr lang="en-US" altLang="zh-CN" b="1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prstClr val="white">
                    <a:lumMod val="65000"/>
                  </a:prstClr>
                </a:solidFill>
                <a:ea typeface="Roboto" panose="02000000000000000000" pitchFamily="2" charset="0"/>
              </a:rPr>
              <a:t>纳米计算机、生物计算机、光子计算机</a:t>
            </a:r>
            <a:endParaRPr lang="zh-CN" altLang="en-US" sz="1200" dirty="0">
              <a:solidFill>
                <a:prstClr val="white">
                  <a:lumMod val="65000"/>
                </a:prstClr>
              </a:solidFill>
              <a:ea typeface="Roboto" panose="02000000000000000000" pitchFamily="2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9000"/>
                            </p:stCondLst>
                            <p:childTnLst>
                              <p:par>
                                <p:cTn id="6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0"/>
                            </p:stCondLst>
                            <p:childTnLst>
                              <p:par>
                                <p:cTn id="7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1000"/>
                            </p:stCondLst>
                            <p:childTnLst>
                              <p:par>
                                <p:cTn id="7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200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2500"/>
                            </p:stCondLst>
                            <p:childTnLst>
                              <p:par>
                                <p:cTn id="8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bldLvl="0" animBg="1"/>
      <p:bldP spid="10" grpId="0"/>
      <p:bldP spid="12" grpId="0" animBg="1"/>
      <p:bldP spid="13" grpId="0"/>
      <p:bldP spid="14" grpId="0"/>
      <p:bldP spid="15" grpId="0" bldLvl="0" animBg="1"/>
      <p:bldP spid="18" grpId="0" animBg="1"/>
      <p:bldP spid="19" grpId="0"/>
      <p:bldP spid="20" grpId="0" bldLvl="0" animBg="1"/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圆角矩形 1"/>
          <p:cNvSpPr/>
          <p:nvPr/>
        </p:nvSpPr>
        <p:spPr>
          <a:xfrm>
            <a:off x="5031105" y="1051560"/>
            <a:ext cx="2160270" cy="539750"/>
          </a:xfrm>
          <a:prstGeom prst="round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计算机</a:t>
            </a:r>
            <a:endParaRPr lang="zh-CN" altLang="en-US"/>
          </a:p>
        </p:txBody>
      </p:sp>
      <p:grpSp>
        <p:nvGrpSpPr>
          <p:cNvPr id="76" name="组合 75"/>
          <p:cNvGrpSpPr/>
          <p:nvPr/>
        </p:nvGrpSpPr>
        <p:grpSpPr>
          <a:xfrm rot="0">
            <a:off x="4573905" y="1591310"/>
            <a:ext cx="3095625" cy="928370"/>
            <a:chOff x="7179" y="1378"/>
            <a:chExt cx="4875" cy="14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1" name="直接连接符 10"/>
            <p:cNvCxnSpPr>
              <a:stCxn id="2" idx="2"/>
              <a:endCxn id="9" idx="0"/>
            </p:cNvCxnSpPr>
            <p:nvPr/>
          </p:nvCxnSpPr>
          <p:spPr>
            <a:xfrm flipH="1">
              <a:off x="7179" y="1378"/>
              <a:ext cx="2421" cy="1462"/>
            </a:xfrm>
            <a:prstGeom prst="line">
              <a:avLst/>
            </a:prstGeom>
            <a:ln w="19050" cap="flat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>
              <a:stCxn id="2" idx="2"/>
              <a:endCxn id="10" idx="0"/>
            </p:cNvCxnSpPr>
            <p:nvPr/>
          </p:nvCxnSpPr>
          <p:spPr>
            <a:xfrm>
              <a:off x="9600" y="1378"/>
              <a:ext cx="2455" cy="1461"/>
            </a:xfrm>
            <a:prstGeom prst="line">
              <a:avLst/>
            </a:prstGeom>
            <a:ln w="19050" cap="flat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组合 76"/>
          <p:cNvGrpSpPr/>
          <p:nvPr/>
        </p:nvGrpSpPr>
        <p:grpSpPr>
          <a:xfrm rot="0">
            <a:off x="3743325" y="2519045"/>
            <a:ext cx="4756785" cy="504190"/>
            <a:chOff x="5871" y="2839"/>
            <a:chExt cx="7491" cy="79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圆角矩形 8"/>
            <p:cNvSpPr/>
            <p:nvPr/>
          </p:nvSpPr>
          <p:spPr>
            <a:xfrm>
              <a:off x="5871" y="2840"/>
              <a:ext cx="2616" cy="793"/>
            </a:xfrm>
            <a:prstGeom prst="round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/>
                <a:t>软件</a:t>
              </a:r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10748" y="2839"/>
              <a:ext cx="2614" cy="794"/>
            </a:xfrm>
            <a:prstGeom prst="round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/>
                <a:t>硬件</a:t>
              </a:r>
              <a:endParaRPr lang="en-US" altLang="zh-CN"/>
            </a:p>
          </p:txBody>
        </p:sp>
      </p:grpSp>
      <p:sp>
        <p:nvSpPr>
          <p:cNvPr id="18" name="流程图: 终止 17"/>
          <p:cNvSpPr/>
          <p:nvPr/>
        </p:nvSpPr>
        <p:spPr>
          <a:xfrm>
            <a:off x="9899650" y="5765165"/>
            <a:ext cx="1079500" cy="467995"/>
          </a:xfrm>
          <a:prstGeom prst="flowChartTerminator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/>
              <a:t>总线</a:t>
            </a:r>
            <a:endParaRPr lang="zh-CN" altLang="en-US" sz="1400"/>
          </a:p>
        </p:txBody>
      </p:sp>
      <p:sp>
        <p:nvSpPr>
          <p:cNvPr id="40" name="流程图: 终止 39"/>
          <p:cNvSpPr/>
          <p:nvPr/>
        </p:nvSpPr>
        <p:spPr>
          <a:xfrm>
            <a:off x="4361815" y="5765165"/>
            <a:ext cx="1080135" cy="467995"/>
          </a:xfrm>
          <a:prstGeom prst="flowChartTerminator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/>
              <a:t>运算器</a:t>
            </a:r>
            <a:endParaRPr lang="zh-CN" altLang="en-US" sz="1400"/>
          </a:p>
        </p:txBody>
      </p:sp>
      <p:sp>
        <p:nvSpPr>
          <p:cNvPr id="41" name="流程图: 终止 40"/>
          <p:cNvSpPr/>
          <p:nvPr/>
        </p:nvSpPr>
        <p:spPr>
          <a:xfrm>
            <a:off x="5746115" y="5765165"/>
            <a:ext cx="1079500" cy="467995"/>
          </a:xfrm>
          <a:prstGeom prst="flowChartTerminator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/>
              <a:t>控制器</a:t>
            </a:r>
            <a:endParaRPr lang="zh-CN" altLang="en-US" sz="1400"/>
          </a:p>
        </p:txBody>
      </p:sp>
      <p:sp>
        <p:nvSpPr>
          <p:cNvPr id="42" name="流程图: 终止 41"/>
          <p:cNvSpPr/>
          <p:nvPr/>
        </p:nvSpPr>
        <p:spPr>
          <a:xfrm>
            <a:off x="8514715" y="5765165"/>
            <a:ext cx="1079500" cy="467995"/>
          </a:xfrm>
          <a:prstGeom prst="flowChartTerminator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400"/>
              <a:t>I\O</a:t>
            </a:r>
            <a:r>
              <a:rPr lang="zh-CN" altLang="en-US" sz="1400"/>
              <a:t>设备</a:t>
            </a:r>
            <a:endParaRPr lang="zh-CN" altLang="en-US" sz="1400"/>
          </a:p>
        </p:txBody>
      </p:sp>
      <p:sp>
        <p:nvSpPr>
          <p:cNvPr id="43" name="流程图: 终止 42"/>
          <p:cNvSpPr/>
          <p:nvPr/>
        </p:nvSpPr>
        <p:spPr>
          <a:xfrm>
            <a:off x="7130415" y="5765165"/>
            <a:ext cx="1079500" cy="467995"/>
          </a:xfrm>
          <a:prstGeom prst="flowChartTerminator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/>
              <a:t>储存器</a:t>
            </a:r>
            <a:endParaRPr lang="zh-CN" altLang="en-US" sz="1400"/>
          </a:p>
        </p:txBody>
      </p:sp>
      <p:sp>
        <p:nvSpPr>
          <p:cNvPr id="49" name="流程图: 终止 48"/>
          <p:cNvSpPr/>
          <p:nvPr/>
        </p:nvSpPr>
        <p:spPr>
          <a:xfrm>
            <a:off x="3385185" y="4160520"/>
            <a:ext cx="1079500" cy="467995"/>
          </a:xfrm>
          <a:prstGeom prst="flowChartTerminator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/>
              <a:t>语言处理系统</a:t>
            </a:r>
            <a:endParaRPr lang="zh-CN" altLang="en-US" sz="1400"/>
          </a:p>
        </p:txBody>
      </p:sp>
      <p:sp>
        <p:nvSpPr>
          <p:cNvPr id="50" name="流程图: 终止 49"/>
          <p:cNvSpPr/>
          <p:nvPr/>
        </p:nvSpPr>
        <p:spPr>
          <a:xfrm>
            <a:off x="2196465" y="4160520"/>
            <a:ext cx="1080135" cy="467995"/>
          </a:xfrm>
          <a:prstGeom prst="flowChartTerminator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/>
              <a:t>操作系统</a:t>
            </a:r>
            <a:endParaRPr lang="zh-CN" altLang="en-US" sz="1400"/>
          </a:p>
        </p:txBody>
      </p:sp>
      <p:sp>
        <p:nvSpPr>
          <p:cNvPr id="51" name="流程图: 终止 50"/>
          <p:cNvSpPr/>
          <p:nvPr/>
        </p:nvSpPr>
        <p:spPr>
          <a:xfrm>
            <a:off x="5762625" y="4160520"/>
            <a:ext cx="1079500" cy="467995"/>
          </a:xfrm>
          <a:prstGeom prst="flowChartTerminator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/>
              <a:t>服务程序</a:t>
            </a:r>
            <a:endParaRPr lang="zh-CN" altLang="en-US" sz="1400"/>
          </a:p>
        </p:txBody>
      </p:sp>
      <p:sp>
        <p:nvSpPr>
          <p:cNvPr id="53" name="流程图: 终止 52"/>
          <p:cNvSpPr/>
          <p:nvPr/>
        </p:nvSpPr>
        <p:spPr>
          <a:xfrm>
            <a:off x="4573905" y="4160520"/>
            <a:ext cx="1079500" cy="467995"/>
          </a:xfrm>
          <a:prstGeom prst="flowChartTerminator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/>
              <a:t>数据库管理系统</a:t>
            </a:r>
            <a:endParaRPr lang="zh-CN" altLang="en-US" sz="1400"/>
          </a:p>
        </p:txBody>
      </p:sp>
      <p:cxnSp>
        <p:nvCxnSpPr>
          <p:cNvPr id="34" name="直接连接符 33"/>
          <p:cNvCxnSpPr/>
          <p:nvPr/>
        </p:nvCxnSpPr>
        <p:spPr>
          <a:xfrm>
            <a:off x="4902200" y="5405120"/>
            <a:ext cx="5532120" cy="0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组合 78"/>
          <p:cNvGrpSpPr/>
          <p:nvPr/>
        </p:nvGrpSpPr>
        <p:grpSpPr>
          <a:xfrm rot="0">
            <a:off x="4902200" y="5405120"/>
            <a:ext cx="5532120" cy="360045"/>
            <a:chOff x="7710" y="7416"/>
            <a:chExt cx="8712" cy="56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36" name="直接连接符 35"/>
            <p:cNvCxnSpPr/>
            <p:nvPr/>
          </p:nvCxnSpPr>
          <p:spPr>
            <a:xfrm flipV="1">
              <a:off x="7710" y="7416"/>
              <a:ext cx="0" cy="5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 flipV="1">
              <a:off x="9875" y="7416"/>
              <a:ext cx="0" cy="5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 flipV="1">
              <a:off x="12066" y="7416"/>
              <a:ext cx="0" cy="5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 flipV="1">
              <a:off x="14235" y="7416"/>
              <a:ext cx="0" cy="5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16422" y="7416"/>
              <a:ext cx="0" cy="5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直接连接符 55"/>
          <p:cNvCxnSpPr/>
          <p:nvPr/>
        </p:nvCxnSpPr>
        <p:spPr>
          <a:xfrm>
            <a:off x="7668260" y="3023235"/>
            <a:ext cx="0" cy="2411730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9" idx="2"/>
          </p:cNvCxnSpPr>
          <p:nvPr/>
        </p:nvCxnSpPr>
        <p:spPr>
          <a:xfrm>
            <a:off x="4573905" y="3023235"/>
            <a:ext cx="0" cy="720090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V="1">
            <a:off x="2720975" y="3743325"/>
            <a:ext cx="3581400" cy="0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组合 77"/>
          <p:cNvGrpSpPr/>
          <p:nvPr/>
        </p:nvGrpSpPr>
        <p:grpSpPr>
          <a:xfrm rot="0">
            <a:off x="2736215" y="3743325"/>
            <a:ext cx="3566160" cy="416560"/>
            <a:chOff x="4285" y="4767"/>
            <a:chExt cx="5616" cy="6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63" name="直接连接符 62"/>
            <p:cNvCxnSpPr/>
            <p:nvPr/>
          </p:nvCxnSpPr>
          <p:spPr>
            <a:xfrm flipH="1">
              <a:off x="4285" y="4767"/>
              <a:ext cx="0" cy="6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>
              <a:stCxn id="49" idx="0"/>
            </p:cNvCxnSpPr>
            <p:nvPr/>
          </p:nvCxnSpPr>
          <p:spPr>
            <a:xfrm flipV="1">
              <a:off x="6157" y="4776"/>
              <a:ext cx="0" cy="6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 flipV="1">
              <a:off x="8029" y="4789"/>
              <a:ext cx="0" cy="6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>
              <a:stCxn id="51" idx="0"/>
            </p:cNvCxnSpPr>
            <p:nvPr/>
          </p:nvCxnSpPr>
          <p:spPr>
            <a:xfrm flipV="1">
              <a:off x="9901" y="4776"/>
              <a:ext cx="0" cy="6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文本框 79"/>
          <p:cNvSpPr txBox="1"/>
          <p:nvPr/>
        </p:nvSpPr>
        <p:spPr>
          <a:xfrm>
            <a:off x="954405" y="396240"/>
            <a:ext cx="29698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楷体" panose="02010600040101010101" charset="-122"/>
                <a:ea typeface="华文楷体" panose="02010600040101010101" charset="-122"/>
              </a:rPr>
              <a:t>计算机的组成</a:t>
            </a:r>
            <a:endParaRPr lang="zh-CN" altLang="en-US" sz="360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000"/>
                            </p:stCondLst>
                            <p:childTnLst>
                              <p:par>
                                <p:cTn id="5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000"/>
                            </p:stCondLst>
                            <p:childTnLst>
                              <p:par>
                                <p:cTn id="6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500"/>
                            </p:stCondLst>
                            <p:childTnLst>
                              <p:par>
                                <p:cTn id="7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500"/>
                            </p:stCondLst>
                            <p:childTnLst>
                              <p:par>
                                <p:cTn id="8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0"/>
                            </p:stCondLst>
                            <p:childTnLst>
                              <p:par>
                                <p:cTn id="8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1" grpId="0" animBg="1"/>
      <p:bldP spid="53" grpId="0" animBg="1"/>
      <p:bldP spid="49" grpId="0" animBg="1"/>
      <p:bldP spid="50" grpId="0" animBg="1"/>
      <p:bldP spid="40" grpId="0" animBg="1"/>
      <p:bldP spid="41" grpId="0" animBg="1"/>
      <p:bldP spid="43" grpId="0" animBg="1"/>
      <p:bldP spid="42" grpId="0" animBg="1"/>
      <p:bldP spid="18" grpId="0" animBg="1"/>
      <p:bldP spid="8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95" name="组合 94"/>
          <p:cNvGrpSpPr/>
          <p:nvPr/>
        </p:nvGrpSpPr>
        <p:grpSpPr>
          <a:xfrm>
            <a:off x="518160" y="367665"/>
            <a:ext cx="11357610" cy="6324600"/>
            <a:chOff x="816" y="579"/>
            <a:chExt cx="17886" cy="9960"/>
          </a:xfrm>
        </p:grpSpPr>
        <p:cxnSp>
          <p:nvCxnSpPr>
            <p:cNvPr id="52" name="直接箭头连接符 51"/>
            <p:cNvCxnSpPr/>
            <p:nvPr/>
          </p:nvCxnSpPr>
          <p:spPr>
            <a:xfrm>
              <a:off x="13759" y="3988"/>
              <a:ext cx="1625" cy="130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组合 93"/>
            <p:cNvGrpSpPr/>
            <p:nvPr/>
          </p:nvGrpSpPr>
          <p:grpSpPr>
            <a:xfrm>
              <a:off x="816" y="579"/>
              <a:ext cx="17886" cy="9960"/>
              <a:chOff x="816" y="579"/>
              <a:chExt cx="17886" cy="9960"/>
            </a:xfrm>
          </p:grpSpPr>
          <p:sp>
            <p:nvSpPr>
              <p:cNvPr id="27" name="左右箭头 26"/>
              <p:cNvSpPr/>
              <p:nvPr/>
            </p:nvSpPr>
            <p:spPr>
              <a:xfrm>
                <a:off x="948" y="7000"/>
                <a:ext cx="17754" cy="1128"/>
              </a:xfrm>
              <a:prstGeom prst="leftRightArrow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54" name="组合 53"/>
              <p:cNvGrpSpPr/>
              <p:nvPr/>
            </p:nvGrpSpPr>
            <p:grpSpPr>
              <a:xfrm>
                <a:off x="816" y="579"/>
                <a:ext cx="17016" cy="9961"/>
                <a:chOff x="816" y="579"/>
                <a:chExt cx="17016" cy="9961"/>
              </a:xfrm>
            </p:grpSpPr>
            <p:grpSp>
              <p:nvGrpSpPr>
                <p:cNvPr id="21" name="组合 20"/>
                <p:cNvGrpSpPr/>
                <p:nvPr/>
              </p:nvGrpSpPr>
              <p:grpSpPr>
                <a:xfrm>
                  <a:off x="816" y="579"/>
                  <a:ext cx="7891" cy="5905"/>
                  <a:chOff x="1512" y="651"/>
                  <a:chExt cx="7891" cy="6529"/>
                </a:xfrm>
              </p:grpSpPr>
              <p:sp>
                <p:nvSpPr>
                  <p:cNvPr id="2" name="圆角矩形 1"/>
                  <p:cNvSpPr/>
                  <p:nvPr/>
                </p:nvSpPr>
                <p:spPr>
                  <a:xfrm>
                    <a:off x="1512" y="651"/>
                    <a:ext cx="7891" cy="6529"/>
                  </a:xfrm>
                  <a:prstGeom prst="roundRect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  <a:softEdge rad="12700"/>
                  </a:effectLst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" name="圆角矩形 2"/>
                  <p:cNvSpPr/>
                  <p:nvPr/>
                </p:nvSpPr>
                <p:spPr>
                  <a:xfrm>
                    <a:off x="1644" y="2227"/>
                    <a:ext cx="1297" cy="458"/>
                  </a:xfrm>
                  <a:prstGeom prst="roundRect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p>
                    <a:pPr algn="ctr"/>
                    <a:r>
                      <a:rPr lang="en-US" altLang="zh-CN" sz="1600"/>
                      <a:t>PC</a:t>
                    </a:r>
                    <a:endParaRPr lang="en-US" altLang="zh-CN" sz="1600"/>
                  </a:p>
                </p:txBody>
              </p:sp>
              <p:sp>
                <p:nvSpPr>
                  <p:cNvPr id="5" name="文本框 4"/>
                  <p:cNvSpPr txBox="1"/>
                  <p:nvPr/>
                </p:nvSpPr>
                <p:spPr>
                  <a:xfrm>
                    <a:off x="2941" y="837"/>
                    <a:ext cx="2279" cy="5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algn="l"/>
                    <a:r>
                      <a:rPr lang="zh-CN" altLang="en-US" sz="1600">
                        <a:solidFill>
                          <a:schemeClr val="tx1"/>
                        </a:solidFill>
                        <a:effectLst>
                          <a:outerShdw blurRad="50800" dist="38100" dir="10800000" algn="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华文楷体" panose="02010600040101010101" charset="-122"/>
                        <a:ea typeface="华文楷体" panose="02010600040101010101" charset="-122"/>
                      </a:rPr>
                      <a:t>寄存器文件</a:t>
                    </a:r>
                    <a:endParaRPr lang="zh-CN" altLang="en-US" sz="1600">
                      <a:solidFill>
                        <a:schemeClr val="tx1"/>
                      </a:solidFill>
                      <a:effectLst>
                        <a:outerShdw blurRad="50800" dist="38100" dir="10800000" algn="r" rotWithShape="0">
                          <a:prstClr val="black">
                            <a:alpha val="40000"/>
                          </a:prstClr>
                        </a:outerShdw>
                      </a:effectLst>
                      <a:latin typeface="华文楷体" panose="02010600040101010101" charset="-122"/>
                      <a:ea typeface="华文楷体" panose="02010600040101010101" charset="-122"/>
                    </a:endParaRPr>
                  </a:p>
                </p:txBody>
              </p:sp>
              <p:grpSp>
                <p:nvGrpSpPr>
                  <p:cNvPr id="19" name="组合 18"/>
                  <p:cNvGrpSpPr/>
                  <p:nvPr/>
                </p:nvGrpSpPr>
                <p:grpSpPr>
                  <a:xfrm>
                    <a:off x="3150" y="1368"/>
                    <a:ext cx="1788" cy="3048"/>
                    <a:chOff x="3132" y="1536"/>
                    <a:chExt cx="1788" cy="3048"/>
                  </a:xfrm>
                </p:grpSpPr>
                <p:sp>
                  <p:nvSpPr>
                    <p:cNvPr id="4" name="圆角矩形 3"/>
                    <p:cNvSpPr/>
                    <p:nvPr/>
                  </p:nvSpPr>
                  <p:spPr>
                    <a:xfrm>
                      <a:off x="3168" y="1536"/>
                      <a:ext cx="1680" cy="3048"/>
                    </a:xfrm>
                    <a:prstGeom prst="roundRect">
                      <a:avLst/>
                    </a:pr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cxnSp>
                  <p:nvCxnSpPr>
                    <p:cNvPr id="8" name="直接连接符 7"/>
                    <p:cNvCxnSpPr/>
                    <p:nvPr/>
                  </p:nvCxnSpPr>
                  <p:spPr>
                    <a:xfrm flipV="1">
                      <a:off x="3132" y="2822"/>
                      <a:ext cx="1752" cy="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" name="直接连接符 8"/>
                    <p:cNvCxnSpPr/>
                    <p:nvPr/>
                  </p:nvCxnSpPr>
                  <p:spPr>
                    <a:xfrm>
                      <a:off x="3168" y="3249"/>
                      <a:ext cx="1752" cy="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" name="直接连接符 9"/>
                    <p:cNvCxnSpPr/>
                    <p:nvPr/>
                  </p:nvCxnSpPr>
                  <p:spPr>
                    <a:xfrm>
                      <a:off x="3168" y="3676"/>
                      <a:ext cx="1752" cy="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" name="直接连接符 10"/>
                    <p:cNvCxnSpPr/>
                    <p:nvPr/>
                  </p:nvCxnSpPr>
                  <p:spPr>
                    <a:xfrm>
                      <a:off x="3168" y="1968"/>
                      <a:ext cx="1752" cy="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" name="直接连接符 12"/>
                    <p:cNvCxnSpPr/>
                    <p:nvPr/>
                  </p:nvCxnSpPr>
                  <p:spPr>
                    <a:xfrm>
                      <a:off x="3168" y="4103"/>
                      <a:ext cx="1752" cy="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直接连接符 13"/>
                    <p:cNvCxnSpPr/>
                    <p:nvPr/>
                  </p:nvCxnSpPr>
                  <p:spPr>
                    <a:xfrm flipV="1">
                      <a:off x="3168" y="2395"/>
                      <a:ext cx="1752" cy="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43" name=" 143"/>
                  <p:cNvSpPr/>
                  <p:nvPr/>
                </p:nvSpPr>
                <p:spPr>
                  <a:xfrm>
                    <a:off x="5220" y="1893"/>
                    <a:ext cx="1537" cy="667"/>
                  </a:xfrm>
                  <a:custGeom>
                    <a:avLst/>
                    <a:gdLst>
                      <a:gd name="connsiteX0" fmla="*/ 1909641 w 3259563"/>
                      <a:gd name="connsiteY0" fmla="*/ 293210 h 2941871"/>
                      <a:gd name="connsiteX1" fmla="*/ 3087365 w 3259563"/>
                      <a:gd name="connsiteY1" fmla="*/ 1470936 h 2941871"/>
                      <a:gd name="connsiteX2" fmla="*/ 1909641 w 3259563"/>
                      <a:gd name="connsiteY2" fmla="*/ 2648659 h 2941871"/>
                      <a:gd name="connsiteX3" fmla="*/ 1909641 w 3259563"/>
                      <a:gd name="connsiteY3" fmla="*/ 2070825 h 2941871"/>
                      <a:gd name="connsiteX4" fmla="*/ 130213 w 3259563"/>
                      <a:gd name="connsiteY4" fmla="*/ 2070825 h 2941871"/>
                      <a:gd name="connsiteX5" fmla="*/ 130213 w 3259563"/>
                      <a:gd name="connsiteY5" fmla="*/ 871045 h 2941871"/>
                      <a:gd name="connsiteX6" fmla="*/ 1909641 w 3259563"/>
                      <a:gd name="connsiteY6" fmla="*/ 871045 h 2941871"/>
                      <a:gd name="connsiteX7" fmla="*/ 1879687 w 3259563"/>
                      <a:gd name="connsiteY7" fmla="*/ 220369 h 2941871"/>
                      <a:gd name="connsiteX8" fmla="*/ 1879687 w 3259563"/>
                      <a:gd name="connsiteY8" fmla="*/ 845652 h 2941871"/>
                      <a:gd name="connsiteX9" fmla="*/ 105916 w 3259563"/>
                      <a:gd name="connsiteY9" fmla="*/ 845652 h 2941871"/>
                      <a:gd name="connsiteX10" fmla="*/ 105916 w 3259563"/>
                      <a:gd name="connsiteY10" fmla="*/ 2096218 h 2941871"/>
                      <a:gd name="connsiteX11" fmla="*/ 1879687 w 3259563"/>
                      <a:gd name="connsiteY11" fmla="*/ 2096218 h 2941871"/>
                      <a:gd name="connsiteX12" fmla="*/ 1879687 w 3259563"/>
                      <a:gd name="connsiteY12" fmla="*/ 2721501 h 2941871"/>
                      <a:gd name="connsiteX13" fmla="*/ 3130252 w 3259563"/>
                      <a:gd name="connsiteY13" fmla="*/ 1470936 h 2941871"/>
                      <a:gd name="connsiteX14" fmla="*/ 1788628 w 3259563"/>
                      <a:gd name="connsiteY14" fmla="*/ 0 h 2941871"/>
                      <a:gd name="connsiteX15" fmla="*/ 3259563 w 3259563"/>
                      <a:gd name="connsiteY15" fmla="*/ 1470936 h 2941871"/>
                      <a:gd name="connsiteX16" fmla="*/ 1788628 w 3259563"/>
                      <a:gd name="connsiteY16" fmla="*/ 2941871 h 2941871"/>
                      <a:gd name="connsiteX17" fmla="*/ 1788628 w 3259563"/>
                      <a:gd name="connsiteY17" fmla="*/ 2206403 h 2941871"/>
                      <a:gd name="connsiteX18" fmla="*/ 0 w 3259563"/>
                      <a:gd name="connsiteY18" fmla="*/ 2206403 h 2941871"/>
                      <a:gd name="connsiteX19" fmla="*/ 0 w 3259563"/>
                      <a:gd name="connsiteY19" fmla="*/ 735468 h 2941871"/>
                      <a:gd name="connsiteX20" fmla="*/ 1788628 w 3259563"/>
                      <a:gd name="connsiteY20" fmla="*/ 735468 h 2941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3259563" h="2941871">
                        <a:moveTo>
                          <a:pt x="1909641" y="293210"/>
                        </a:moveTo>
                        <a:lnTo>
                          <a:pt x="3087365" y="1470936"/>
                        </a:lnTo>
                        <a:lnTo>
                          <a:pt x="1909641" y="2648659"/>
                        </a:lnTo>
                        <a:lnTo>
                          <a:pt x="1909641" y="2070825"/>
                        </a:lnTo>
                        <a:lnTo>
                          <a:pt x="130213" y="2070825"/>
                        </a:lnTo>
                        <a:lnTo>
                          <a:pt x="130213" y="871045"/>
                        </a:lnTo>
                        <a:lnTo>
                          <a:pt x="1909641" y="871045"/>
                        </a:lnTo>
                        <a:close/>
                        <a:moveTo>
                          <a:pt x="1879687" y="220369"/>
                        </a:moveTo>
                        <a:lnTo>
                          <a:pt x="1879687" y="845652"/>
                        </a:lnTo>
                        <a:lnTo>
                          <a:pt x="105916" y="845652"/>
                        </a:lnTo>
                        <a:lnTo>
                          <a:pt x="105916" y="2096218"/>
                        </a:lnTo>
                        <a:lnTo>
                          <a:pt x="1879687" y="2096218"/>
                        </a:lnTo>
                        <a:lnTo>
                          <a:pt x="1879687" y="2721501"/>
                        </a:lnTo>
                        <a:lnTo>
                          <a:pt x="3130252" y="1470936"/>
                        </a:lnTo>
                        <a:close/>
                        <a:moveTo>
                          <a:pt x="1788628" y="0"/>
                        </a:moveTo>
                        <a:lnTo>
                          <a:pt x="3259563" y="1470936"/>
                        </a:lnTo>
                        <a:lnTo>
                          <a:pt x="1788628" y="2941871"/>
                        </a:lnTo>
                        <a:lnTo>
                          <a:pt x="1788628" y="2206403"/>
                        </a:lnTo>
                        <a:lnTo>
                          <a:pt x="0" y="2206403"/>
                        </a:lnTo>
                        <a:lnTo>
                          <a:pt x="0" y="735468"/>
                        </a:lnTo>
                        <a:lnTo>
                          <a:pt x="1788628" y="735468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>
                      <a:contourClr>
                        <a:srgbClr val="FFFFFF"/>
                      </a:contourClr>
                    </a:sp3d>
                  </a:bodyPr>
                  <a:lstStyle>
                    <a:defPPr>
                      <a:defRPr lang="zh-CN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6" name=" 16"/>
                  <p:cNvSpPr/>
                  <p:nvPr/>
                </p:nvSpPr>
                <p:spPr>
                  <a:xfrm rot="10800000">
                    <a:off x="5125" y="3081"/>
                    <a:ext cx="1632" cy="744"/>
                  </a:xfrm>
                  <a:custGeom>
                    <a:avLst/>
                    <a:gdLst>
                      <a:gd name="connsiteX0" fmla="*/ 1909641 w 3259563"/>
                      <a:gd name="connsiteY0" fmla="*/ 293210 h 2941871"/>
                      <a:gd name="connsiteX1" fmla="*/ 3087365 w 3259563"/>
                      <a:gd name="connsiteY1" fmla="*/ 1470936 h 2941871"/>
                      <a:gd name="connsiteX2" fmla="*/ 1909641 w 3259563"/>
                      <a:gd name="connsiteY2" fmla="*/ 2648659 h 2941871"/>
                      <a:gd name="connsiteX3" fmla="*/ 1909641 w 3259563"/>
                      <a:gd name="connsiteY3" fmla="*/ 2070825 h 2941871"/>
                      <a:gd name="connsiteX4" fmla="*/ 130213 w 3259563"/>
                      <a:gd name="connsiteY4" fmla="*/ 2070825 h 2941871"/>
                      <a:gd name="connsiteX5" fmla="*/ 130213 w 3259563"/>
                      <a:gd name="connsiteY5" fmla="*/ 871045 h 2941871"/>
                      <a:gd name="connsiteX6" fmla="*/ 1909641 w 3259563"/>
                      <a:gd name="connsiteY6" fmla="*/ 871045 h 2941871"/>
                      <a:gd name="connsiteX7" fmla="*/ 1879687 w 3259563"/>
                      <a:gd name="connsiteY7" fmla="*/ 220369 h 2941871"/>
                      <a:gd name="connsiteX8" fmla="*/ 1879687 w 3259563"/>
                      <a:gd name="connsiteY8" fmla="*/ 845652 h 2941871"/>
                      <a:gd name="connsiteX9" fmla="*/ 105916 w 3259563"/>
                      <a:gd name="connsiteY9" fmla="*/ 845652 h 2941871"/>
                      <a:gd name="connsiteX10" fmla="*/ 105916 w 3259563"/>
                      <a:gd name="connsiteY10" fmla="*/ 2096218 h 2941871"/>
                      <a:gd name="connsiteX11" fmla="*/ 1879687 w 3259563"/>
                      <a:gd name="connsiteY11" fmla="*/ 2096218 h 2941871"/>
                      <a:gd name="connsiteX12" fmla="*/ 1879687 w 3259563"/>
                      <a:gd name="connsiteY12" fmla="*/ 2721501 h 2941871"/>
                      <a:gd name="connsiteX13" fmla="*/ 3130252 w 3259563"/>
                      <a:gd name="connsiteY13" fmla="*/ 1470936 h 2941871"/>
                      <a:gd name="connsiteX14" fmla="*/ 1788628 w 3259563"/>
                      <a:gd name="connsiteY14" fmla="*/ 0 h 2941871"/>
                      <a:gd name="connsiteX15" fmla="*/ 3259563 w 3259563"/>
                      <a:gd name="connsiteY15" fmla="*/ 1470936 h 2941871"/>
                      <a:gd name="connsiteX16" fmla="*/ 1788628 w 3259563"/>
                      <a:gd name="connsiteY16" fmla="*/ 2941871 h 2941871"/>
                      <a:gd name="connsiteX17" fmla="*/ 1788628 w 3259563"/>
                      <a:gd name="connsiteY17" fmla="*/ 2206403 h 2941871"/>
                      <a:gd name="connsiteX18" fmla="*/ 0 w 3259563"/>
                      <a:gd name="connsiteY18" fmla="*/ 2206403 h 2941871"/>
                      <a:gd name="connsiteX19" fmla="*/ 0 w 3259563"/>
                      <a:gd name="connsiteY19" fmla="*/ 735468 h 2941871"/>
                      <a:gd name="connsiteX20" fmla="*/ 1788628 w 3259563"/>
                      <a:gd name="connsiteY20" fmla="*/ 735468 h 2941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3259563" h="2941871">
                        <a:moveTo>
                          <a:pt x="1909641" y="293210"/>
                        </a:moveTo>
                        <a:lnTo>
                          <a:pt x="3087365" y="1470936"/>
                        </a:lnTo>
                        <a:lnTo>
                          <a:pt x="1909641" y="2648659"/>
                        </a:lnTo>
                        <a:lnTo>
                          <a:pt x="1909641" y="2070825"/>
                        </a:lnTo>
                        <a:lnTo>
                          <a:pt x="130213" y="2070825"/>
                        </a:lnTo>
                        <a:lnTo>
                          <a:pt x="130213" y="871045"/>
                        </a:lnTo>
                        <a:lnTo>
                          <a:pt x="1909641" y="871045"/>
                        </a:lnTo>
                        <a:close/>
                        <a:moveTo>
                          <a:pt x="1879687" y="220369"/>
                        </a:moveTo>
                        <a:lnTo>
                          <a:pt x="1879687" y="845652"/>
                        </a:lnTo>
                        <a:lnTo>
                          <a:pt x="105916" y="845652"/>
                        </a:lnTo>
                        <a:lnTo>
                          <a:pt x="105916" y="2096218"/>
                        </a:lnTo>
                        <a:lnTo>
                          <a:pt x="1879687" y="2096218"/>
                        </a:lnTo>
                        <a:lnTo>
                          <a:pt x="1879687" y="2721501"/>
                        </a:lnTo>
                        <a:lnTo>
                          <a:pt x="3130252" y="1470936"/>
                        </a:lnTo>
                        <a:close/>
                        <a:moveTo>
                          <a:pt x="1788628" y="0"/>
                        </a:moveTo>
                        <a:lnTo>
                          <a:pt x="3259563" y="1470936"/>
                        </a:lnTo>
                        <a:lnTo>
                          <a:pt x="1788628" y="2941871"/>
                        </a:lnTo>
                        <a:lnTo>
                          <a:pt x="1788628" y="2206403"/>
                        </a:lnTo>
                        <a:lnTo>
                          <a:pt x="0" y="2206403"/>
                        </a:lnTo>
                        <a:lnTo>
                          <a:pt x="0" y="735468"/>
                        </a:lnTo>
                        <a:lnTo>
                          <a:pt x="1788628" y="735468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>
                      <a:contourClr>
                        <a:srgbClr val="FFFFFF"/>
                      </a:contourClr>
                    </a:sp3d>
                  </a:bodyPr>
                  <a:lstStyle>
                    <a:defPPr>
                      <a:defRPr lang="zh-CN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7" name="圆角矩形 16"/>
                  <p:cNvSpPr/>
                  <p:nvPr/>
                </p:nvSpPr>
                <p:spPr>
                  <a:xfrm>
                    <a:off x="7032" y="1366"/>
                    <a:ext cx="1678" cy="3050"/>
                  </a:xfrm>
                  <a:prstGeom prst="roundRect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p>
                    <a:pPr algn="ctr"/>
                    <a:r>
                      <a:rPr lang="en-US" altLang="zh-CN" sz="2000"/>
                      <a:t>ALU</a:t>
                    </a:r>
                    <a:endParaRPr lang="en-US" altLang="zh-CN" sz="2000"/>
                  </a:p>
                </p:txBody>
              </p:sp>
              <p:sp>
                <p:nvSpPr>
                  <p:cNvPr id="18" name="上下箭头 17"/>
                  <p:cNvSpPr/>
                  <p:nvPr/>
                </p:nvSpPr>
                <p:spPr>
                  <a:xfrm>
                    <a:off x="3816" y="4584"/>
                    <a:ext cx="529" cy="1224"/>
                  </a:xfrm>
                  <a:prstGeom prst="upDownArrow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" name="圆角矩形 19"/>
                  <p:cNvSpPr/>
                  <p:nvPr/>
                </p:nvSpPr>
                <p:spPr>
                  <a:xfrm>
                    <a:off x="2665" y="5952"/>
                    <a:ext cx="2832" cy="960"/>
                  </a:xfrm>
                  <a:prstGeom prst="roundRect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p>
                    <a:pPr algn="ctr"/>
                    <a:r>
                      <a:rPr lang="zh-CN" altLang="en-US" sz="1600"/>
                      <a:t>总线接口</a:t>
                    </a:r>
                    <a:endParaRPr lang="zh-CN" altLang="en-US" sz="1600"/>
                  </a:p>
                </p:txBody>
              </p:sp>
            </p:grpSp>
            <p:sp>
              <p:nvSpPr>
                <p:cNvPr id="22" name="左右箭头 21"/>
                <p:cNvSpPr/>
                <p:nvPr/>
              </p:nvSpPr>
              <p:spPr>
                <a:xfrm>
                  <a:off x="4801" y="5192"/>
                  <a:ext cx="5162" cy="1048"/>
                </a:xfrm>
                <a:prstGeom prst="leftRightArrow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3" name="圆角矩形 22"/>
                <p:cNvSpPr/>
                <p:nvPr/>
              </p:nvSpPr>
              <p:spPr>
                <a:xfrm>
                  <a:off x="9964" y="5044"/>
                  <a:ext cx="3120" cy="1440"/>
                </a:xfrm>
                <a:prstGeom prst="roundRect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2000"/>
                    <a:t>I\O</a:t>
                  </a:r>
                  <a:r>
                    <a:rPr lang="zh-CN" altLang="en-US" sz="2000"/>
                    <a:t>桥</a:t>
                  </a:r>
                  <a:endParaRPr lang="zh-CN" altLang="en-US" sz="2000"/>
                </a:p>
              </p:txBody>
            </p:sp>
            <p:sp>
              <p:nvSpPr>
                <p:cNvPr id="25" name="圆角矩形 24"/>
                <p:cNvSpPr/>
                <p:nvPr/>
              </p:nvSpPr>
              <p:spPr>
                <a:xfrm>
                  <a:off x="15552" y="1322"/>
                  <a:ext cx="2280" cy="2568"/>
                </a:xfrm>
                <a:prstGeom prst="roundRect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r>
                    <a:rPr lang="zh-CN" altLang="en-US"/>
                    <a:t>主存器</a:t>
                  </a:r>
                  <a:endParaRPr lang="zh-CN" altLang="en-US"/>
                </a:p>
              </p:txBody>
            </p:sp>
            <p:sp>
              <p:nvSpPr>
                <p:cNvPr id="26" name="上箭头 25"/>
                <p:cNvSpPr/>
                <p:nvPr/>
              </p:nvSpPr>
              <p:spPr>
                <a:xfrm>
                  <a:off x="11211" y="6484"/>
                  <a:ext cx="624" cy="846"/>
                </a:xfrm>
                <a:prstGeom prst="upArrow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8" name="下箭头 27"/>
                <p:cNvSpPr/>
                <p:nvPr/>
              </p:nvSpPr>
              <p:spPr>
                <a:xfrm>
                  <a:off x="2448" y="7330"/>
                  <a:ext cx="672" cy="1056"/>
                </a:xfrm>
                <a:prstGeom prst="downArrow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9" name="下箭头 28"/>
                <p:cNvSpPr/>
                <p:nvPr/>
              </p:nvSpPr>
              <p:spPr>
                <a:xfrm>
                  <a:off x="6061" y="7330"/>
                  <a:ext cx="675" cy="1054"/>
                </a:xfrm>
                <a:prstGeom prst="downArrow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0" name="下箭头 29"/>
                <p:cNvSpPr/>
                <p:nvPr/>
              </p:nvSpPr>
              <p:spPr>
                <a:xfrm>
                  <a:off x="13084" y="7330"/>
                  <a:ext cx="675" cy="1620"/>
                </a:xfrm>
                <a:prstGeom prst="downArrow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1" name="圆角矩形 30"/>
                <p:cNvSpPr/>
                <p:nvPr/>
              </p:nvSpPr>
              <p:spPr>
                <a:xfrm>
                  <a:off x="1608" y="8386"/>
                  <a:ext cx="2352" cy="1104"/>
                </a:xfrm>
                <a:prstGeom prst="roundRect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r>
                    <a:rPr lang="en-US" altLang="zh-CN"/>
                    <a:t>USB</a:t>
                  </a:r>
                  <a:r>
                    <a:rPr lang="zh-CN" altLang="en-US"/>
                    <a:t>控制器</a:t>
                  </a:r>
                  <a:endParaRPr lang="zh-CN" altLang="en-US"/>
                </a:p>
              </p:txBody>
            </p:sp>
            <p:cxnSp>
              <p:nvCxnSpPr>
                <p:cNvPr id="33" name="直接箭头连接符 32"/>
                <p:cNvCxnSpPr/>
                <p:nvPr/>
              </p:nvCxnSpPr>
              <p:spPr>
                <a:xfrm flipV="1">
                  <a:off x="1969" y="9490"/>
                  <a:ext cx="0" cy="56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箭头连接符 33"/>
                <p:cNvCxnSpPr/>
                <p:nvPr/>
              </p:nvCxnSpPr>
              <p:spPr>
                <a:xfrm flipV="1">
                  <a:off x="3330" y="9490"/>
                  <a:ext cx="0" cy="56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文本框 34"/>
                <p:cNvSpPr txBox="1"/>
                <p:nvPr/>
              </p:nvSpPr>
              <p:spPr>
                <a:xfrm>
                  <a:off x="1483" y="10057"/>
                  <a:ext cx="1007" cy="4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zh-CN" altLang="en-US" sz="1400"/>
                    <a:t>鼠标</a:t>
                  </a:r>
                  <a:endParaRPr lang="zh-CN" altLang="en-US" sz="1400"/>
                </a:p>
              </p:txBody>
            </p:sp>
            <p:sp>
              <p:nvSpPr>
                <p:cNvPr id="36" name="文本框 35"/>
                <p:cNvSpPr txBox="1"/>
                <p:nvPr/>
              </p:nvSpPr>
              <p:spPr>
                <a:xfrm>
                  <a:off x="2934" y="10057"/>
                  <a:ext cx="1272" cy="4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zh-CN" altLang="en-US" sz="1400"/>
                    <a:t>键盘</a:t>
                  </a:r>
                  <a:endParaRPr lang="zh-CN" altLang="en-US" sz="1400"/>
                </a:p>
              </p:txBody>
            </p:sp>
            <p:sp>
              <p:nvSpPr>
                <p:cNvPr id="37" name="圆角矩形 36"/>
                <p:cNvSpPr/>
                <p:nvPr/>
              </p:nvSpPr>
              <p:spPr>
                <a:xfrm>
                  <a:off x="5222" y="8386"/>
                  <a:ext cx="2353" cy="1104"/>
                </a:xfrm>
                <a:prstGeom prst="roundRect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r>
                    <a:rPr lang="zh-CN" altLang="en-US"/>
                    <a:t>图形适配器</a:t>
                  </a:r>
                  <a:endParaRPr lang="zh-CN" altLang="en-US"/>
                </a:p>
              </p:txBody>
            </p:sp>
            <p:cxnSp>
              <p:nvCxnSpPr>
                <p:cNvPr id="38" name="直接箭头连接符 37"/>
                <p:cNvCxnSpPr>
                  <a:stCxn id="37" idx="2"/>
                </p:cNvCxnSpPr>
                <p:nvPr/>
              </p:nvCxnSpPr>
              <p:spPr>
                <a:xfrm>
                  <a:off x="6399" y="9490"/>
                  <a:ext cx="0" cy="56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文本框 38"/>
                <p:cNvSpPr txBox="1"/>
                <p:nvPr/>
              </p:nvSpPr>
              <p:spPr>
                <a:xfrm>
                  <a:off x="5847" y="10057"/>
                  <a:ext cx="1728" cy="4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zh-CN" altLang="en-US" sz="1400"/>
                    <a:t>显示器</a:t>
                  </a:r>
                  <a:endParaRPr lang="zh-CN" altLang="en-US" sz="1400"/>
                </a:p>
              </p:txBody>
            </p:sp>
            <p:sp>
              <p:nvSpPr>
                <p:cNvPr id="40" name="圆角矩形 39"/>
                <p:cNvSpPr/>
                <p:nvPr/>
              </p:nvSpPr>
              <p:spPr>
                <a:xfrm>
                  <a:off x="12245" y="8951"/>
                  <a:ext cx="2353" cy="1106"/>
                </a:xfrm>
                <a:prstGeom prst="roundRect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r>
                    <a:rPr lang="zh-CN" altLang="en-US" sz="1400"/>
                    <a:t>磁盘控制器</a:t>
                  </a:r>
                  <a:endParaRPr lang="zh-CN" altLang="en-US" sz="1400"/>
                </a:p>
              </p:txBody>
            </p:sp>
            <p:cxnSp>
              <p:nvCxnSpPr>
                <p:cNvPr id="41" name="直接箭头连接符 40"/>
                <p:cNvCxnSpPr/>
                <p:nvPr/>
              </p:nvCxnSpPr>
              <p:spPr>
                <a:xfrm>
                  <a:off x="14598" y="9490"/>
                  <a:ext cx="1134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arrow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流程图: 磁盘 41"/>
                <p:cNvSpPr/>
                <p:nvPr/>
              </p:nvSpPr>
              <p:spPr>
                <a:xfrm>
                  <a:off x="15912" y="8473"/>
                  <a:ext cx="1560" cy="1800"/>
                </a:xfrm>
                <a:prstGeom prst="flowChartMagneticDisk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r>
                    <a:rPr lang="zh-CN" altLang="en-US" sz="1600"/>
                    <a:t>磁盘</a:t>
                  </a:r>
                  <a:endParaRPr lang="zh-CN" altLang="en-US" sz="1600"/>
                </a:p>
              </p:txBody>
            </p:sp>
            <p:sp>
              <p:nvSpPr>
                <p:cNvPr id="43" name="文本框 42"/>
                <p:cNvSpPr txBox="1"/>
                <p:nvPr/>
              </p:nvSpPr>
              <p:spPr>
                <a:xfrm>
                  <a:off x="10636" y="7850"/>
                  <a:ext cx="2736" cy="5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/>
                    <a:t>I\O</a:t>
                  </a:r>
                  <a:r>
                    <a:rPr lang="zh-CN" altLang="en-US"/>
                    <a:t>总线</a:t>
                  </a:r>
                  <a:endParaRPr lang="zh-CN" altLang="en-US"/>
                </a:p>
              </p:txBody>
            </p:sp>
            <p:cxnSp>
              <p:nvCxnSpPr>
                <p:cNvPr id="44" name="直接箭头连接符 43"/>
                <p:cNvCxnSpPr/>
                <p:nvPr/>
              </p:nvCxnSpPr>
              <p:spPr>
                <a:xfrm flipH="1">
                  <a:off x="7056" y="3876"/>
                  <a:ext cx="2232" cy="148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文本框 44"/>
                <p:cNvSpPr txBox="1"/>
                <p:nvPr/>
              </p:nvSpPr>
              <p:spPr>
                <a:xfrm>
                  <a:off x="9221" y="3556"/>
                  <a:ext cx="3024" cy="5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zh-CN" altLang="en-US"/>
                    <a:t>系统总线</a:t>
                  </a:r>
                  <a:endParaRPr lang="zh-CN" altLang="en-US"/>
                </a:p>
              </p:txBody>
            </p:sp>
            <p:sp>
              <p:nvSpPr>
                <p:cNvPr id="47" name="文本框 46"/>
                <p:cNvSpPr txBox="1"/>
                <p:nvPr/>
              </p:nvSpPr>
              <p:spPr>
                <a:xfrm>
                  <a:off x="12528" y="3405"/>
                  <a:ext cx="3024" cy="5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zh-CN" altLang="en-US"/>
                    <a:t>储存器总线</a:t>
                  </a:r>
                  <a:endParaRPr lang="zh-CN" altLang="en-US"/>
                </a:p>
              </p:txBody>
            </p:sp>
            <p:sp>
              <p:nvSpPr>
                <p:cNvPr id="48" name="圆角矩形 47"/>
                <p:cNvSpPr/>
                <p:nvPr/>
              </p:nvSpPr>
              <p:spPr>
                <a:xfrm>
                  <a:off x="15000" y="6948"/>
                  <a:ext cx="504" cy="1368"/>
                </a:xfrm>
                <a:prstGeom prst="roundRect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9" name="圆角矩形 48"/>
                <p:cNvSpPr/>
                <p:nvPr/>
              </p:nvSpPr>
              <p:spPr>
                <a:xfrm>
                  <a:off x="15936" y="6948"/>
                  <a:ext cx="504" cy="1366"/>
                </a:xfrm>
                <a:prstGeom prst="roundRect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0" name="圆角矩形 49"/>
                <p:cNvSpPr/>
                <p:nvPr/>
              </p:nvSpPr>
              <p:spPr>
                <a:xfrm>
                  <a:off x="16872" y="6948"/>
                  <a:ext cx="504" cy="1366"/>
                </a:xfrm>
                <a:prstGeom prst="roundRect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1" name="直角双向箭头 50"/>
                <p:cNvSpPr/>
                <p:nvPr/>
              </p:nvSpPr>
              <p:spPr>
                <a:xfrm>
                  <a:off x="13083" y="3876"/>
                  <a:ext cx="4389" cy="2508"/>
                </a:xfrm>
                <a:prstGeom prst="leftUpArrow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3" name="文本框 52"/>
              <p:cNvSpPr txBox="1"/>
              <p:nvPr/>
            </p:nvSpPr>
            <p:spPr>
              <a:xfrm>
                <a:off x="15552" y="6368"/>
                <a:ext cx="2664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/>
                  <a:t>扩展槽</a:t>
                </a:r>
                <a:endParaRPr lang="zh-CN" altLang="en-US"/>
              </a:p>
            </p:txBody>
          </p:sp>
        </p:grpSp>
      </p:grpSp>
      <p:cxnSp>
        <p:nvCxnSpPr>
          <p:cNvPr id="64" name="直接连接符 63"/>
          <p:cNvCxnSpPr/>
          <p:nvPr/>
        </p:nvCxnSpPr>
        <p:spPr>
          <a:xfrm flipH="1" flipV="1">
            <a:off x="7317740" y="3687445"/>
            <a:ext cx="0" cy="111600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 flipH="1" flipV="1">
            <a:off x="2105660" y="2537460"/>
            <a:ext cx="0" cy="1134110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31" idx="0"/>
          </p:cNvCxnSpPr>
          <p:nvPr/>
        </p:nvCxnSpPr>
        <p:spPr>
          <a:xfrm flipV="1">
            <a:off x="1767840" y="4792980"/>
            <a:ext cx="2540" cy="53213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 flipV="1">
            <a:off x="1770380" y="4803140"/>
            <a:ext cx="5562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>
            <a:off x="2090420" y="3687445"/>
            <a:ext cx="522732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2425700" y="2583180"/>
            <a:ext cx="0" cy="972007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2425700" y="3543300"/>
            <a:ext cx="8305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/>
          <p:nvPr/>
        </p:nvCxnSpPr>
        <p:spPr>
          <a:xfrm flipV="1">
            <a:off x="10721340" y="2488565"/>
            <a:ext cx="0" cy="1066800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>
            <a:off x="10713720" y="2488565"/>
            <a:ext cx="0" cy="108000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>
            <a:off x="2425700" y="3543300"/>
            <a:ext cx="829056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/>
          <p:nvPr/>
        </p:nvCxnSpPr>
        <p:spPr>
          <a:xfrm flipV="1">
            <a:off x="2423160" y="2522220"/>
            <a:ext cx="0" cy="1021080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4" idx="2"/>
          </p:cNvCxnSpPr>
          <p:nvPr/>
        </p:nvCxnSpPr>
        <p:spPr>
          <a:xfrm flipH="1">
            <a:off x="2105025" y="2529840"/>
            <a:ext cx="0" cy="115443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 flipV="1">
            <a:off x="2098675" y="3687445"/>
            <a:ext cx="521017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 flipH="1">
            <a:off x="7315200" y="3681095"/>
            <a:ext cx="0" cy="1114425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4037330" y="4803140"/>
            <a:ext cx="329565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/>
          <p:nvPr/>
        </p:nvCxnSpPr>
        <p:spPr>
          <a:xfrm>
            <a:off x="4063365" y="4792980"/>
            <a:ext cx="0" cy="518795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6507480" y="220980"/>
            <a:ext cx="30937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楷体" panose="02010600040101010101" charset="-122"/>
                <a:ea typeface="华文楷体" panose="02010600040101010101" charset="-122"/>
              </a:rPr>
              <a:t>计算机工作原理图</a:t>
            </a:r>
            <a:endParaRPr lang="zh-CN" altLang="en-US" sz="280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0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000"/>
                            </p:stCondLst>
                            <p:childTnLst>
                              <p:par>
                                <p:cTn id="8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000"/>
                            </p:stCondLst>
                            <p:childTnLst>
                              <p:par>
                                <p:cTn id="8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000"/>
                            </p:stCondLst>
                            <p:childTnLst>
                              <p:par>
                                <p:cTn id="9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000"/>
                            </p:stCondLst>
                            <p:childTnLst>
                              <p:par>
                                <p:cTn id="9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000"/>
                            </p:stCondLst>
                            <p:childTnLst>
                              <p:par>
                                <p:cTn id="10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12192000" cy="4572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56951" y="1595174"/>
            <a:ext cx="1922193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dirty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Part 02</a:t>
            </a:r>
            <a:endParaRPr lang="zh-CN" altLang="en-US" sz="4000" dirty="0">
              <a:solidFill>
                <a:srgbClr val="AF935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15218" y="2146582"/>
            <a:ext cx="5149215" cy="132207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4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计算机系统和</a:t>
            </a:r>
            <a:r>
              <a:rPr lang="en-US" altLang="zh-CN" sz="4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CPU</a:t>
            </a:r>
            <a:r>
              <a:rPr lang="zh-CN" altLang="en-US" sz="4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</a:t>
            </a:r>
            <a:endParaRPr lang="zh-CN" altLang="en-US" sz="4000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r>
              <a:rPr lang="zh-CN" altLang="en-US" sz="4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组成结构和如何工作</a:t>
            </a:r>
            <a:endParaRPr lang="zh-CN" altLang="en-US" sz="4000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2000">
        <p15:prstTrans prst="wind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533400" y="487680"/>
            <a:ext cx="40233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冯诺依曼结构体系</a:t>
            </a:r>
            <a:endParaRPr lang="zh-CN" altLang="en-US" sz="3200" b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d000baa1cd11728bb21f687cc8fcc3cec3fd2cb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7105" y="1802130"/>
            <a:ext cx="1743075" cy="22961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softEdge rad="127000"/>
          </a:effectLst>
        </p:spPr>
      </p:pic>
      <p:pic>
        <p:nvPicPr>
          <p:cNvPr id="5" name="图片 4" descr="a8773912b31bb051973f1da5367adab44aede0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985" y="1649730"/>
            <a:ext cx="5410835" cy="28879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00200" y="5013960"/>
            <a:ext cx="86715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/>
              <a:t>         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冯诺依曼体系中明确指出了计算机必须具有长期记忆程序、数据、中间结果以及最终运算的能力。而这种能力需要运算器和储存器准确的判断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0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2"/>
      <p:bldP spid="3" grpId="3"/>
      <p:bldP spid="3" grpId="4"/>
      <p:bldP spid="6" grpId="0"/>
      <p:bldP spid="6" grpId="1"/>
      <p:bldP spid="6" grpId="2"/>
      <p:bldP spid="6" grpId="3"/>
      <p:bldP spid="6" grpId="4"/>
      <p:bldP spid="6" grpId="5"/>
      <p:bldP spid="6" grpId="6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2137</Words>
  <Application>WPS 演示</Application>
  <PresentationFormat>宽屏</PresentationFormat>
  <Paragraphs>346</Paragraphs>
  <Slides>18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8" baseType="lpstr">
      <vt:lpstr>Arial</vt:lpstr>
      <vt:lpstr>宋体</vt:lpstr>
      <vt:lpstr>Wingdings</vt:lpstr>
      <vt:lpstr>华文行楷</vt:lpstr>
      <vt:lpstr>微软雅黑</vt:lpstr>
      <vt:lpstr>等线</vt:lpstr>
      <vt:lpstr>Calibri</vt:lpstr>
      <vt:lpstr>Bebas Neue</vt:lpstr>
      <vt:lpstr>Calibri</vt:lpstr>
      <vt:lpstr>Arial</vt:lpstr>
      <vt:lpstr>Roboto</vt:lpstr>
      <vt:lpstr>华文楷体</vt:lpstr>
      <vt:lpstr>幼圆</vt:lpstr>
      <vt:lpstr>Lato Light</vt:lpstr>
      <vt:lpstr>方正舒体</vt:lpstr>
      <vt:lpstr>Arial Unicode MS</vt:lpstr>
      <vt:lpstr>Calibri Light</vt:lpstr>
      <vt:lpstr>Wide Latin</vt:lpstr>
      <vt:lpstr>Segoe Print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Sky123.Org</dc:creator>
  <cp:lastModifiedBy>Timeless</cp:lastModifiedBy>
  <cp:revision>130</cp:revision>
  <dcterms:created xsi:type="dcterms:W3CDTF">2015-12-11T12:32:00Z</dcterms:created>
  <dcterms:modified xsi:type="dcterms:W3CDTF">2017-12-26T03:19:32Z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2052-10.1.0.7023</vt:lpwstr>
  </property>
</Properties>
</file>